
<file path=[Content_Types].xml><?xml version="1.0" encoding="utf-8"?>
<Types xmlns="http://schemas.openxmlformats.org/package/2006/content-types">
  <Default Extension="gif" ContentType="image/gif"/>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38"/>
  </p:notesMasterIdLst>
  <p:sldIdLst>
    <p:sldId id="256" r:id="rId2"/>
    <p:sldId id="263" r:id="rId3"/>
    <p:sldId id="290" r:id="rId4"/>
    <p:sldId id="275" r:id="rId5"/>
    <p:sldId id="291" r:id="rId6"/>
    <p:sldId id="276" r:id="rId7"/>
    <p:sldId id="295" r:id="rId8"/>
    <p:sldId id="292" r:id="rId9"/>
    <p:sldId id="294" r:id="rId10"/>
    <p:sldId id="278" r:id="rId11"/>
    <p:sldId id="277" r:id="rId12"/>
    <p:sldId id="279" r:id="rId13"/>
    <p:sldId id="283" r:id="rId14"/>
    <p:sldId id="281" r:id="rId15"/>
    <p:sldId id="280" r:id="rId16"/>
    <p:sldId id="273" r:id="rId17"/>
    <p:sldId id="257" r:id="rId18"/>
    <p:sldId id="258" r:id="rId19"/>
    <p:sldId id="259" r:id="rId20"/>
    <p:sldId id="262" r:id="rId21"/>
    <p:sldId id="261" r:id="rId22"/>
    <p:sldId id="287" r:id="rId23"/>
    <p:sldId id="269" r:id="rId24"/>
    <p:sldId id="268" r:id="rId25"/>
    <p:sldId id="267" r:id="rId26"/>
    <p:sldId id="288" r:id="rId27"/>
    <p:sldId id="286" r:id="rId28"/>
    <p:sldId id="264" r:id="rId29"/>
    <p:sldId id="265" r:id="rId30"/>
    <p:sldId id="266" r:id="rId31"/>
    <p:sldId id="270" r:id="rId32"/>
    <p:sldId id="293" r:id="rId33"/>
    <p:sldId id="272" r:id="rId34"/>
    <p:sldId id="260" r:id="rId35"/>
    <p:sldId id="285" r:id="rId36"/>
    <p:sldId id="274" r:id="rId3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7900"/>
    <p:restoredTop sz="84404"/>
  </p:normalViewPr>
  <p:slideViewPr>
    <p:cSldViewPr snapToGrid="0">
      <p:cViewPr varScale="1">
        <p:scale>
          <a:sx n="170" d="100"/>
          <a:sy n="170" d="100"/>
        </p:scale>
        <p:origin x="1952" y="18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presProps" Target="presProps.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notesMaster" Target="notesMasters/notesMaster1.xml"/></Relationships>
</file>

<file path=ppt/media/image1.png>
</file>

<file path=ppt/media/image10.png>
</file>

<file path=ppt/media/image11.png>
</file>

<file path=ppt/media/image12.png>
</file>

<file path=ppt/media/image13.png>
</file>

<file path=ppt/media/image14.png>
</file>

<file path=ppt/media/image15.gif>
</file>

<file path=ppt/media/image16.png>
</file>

<file path=ppt/media/image17.png>
</file>

<file path=ppt/media/image18.png>
</file>

<file path=ppt/media/image19.png>
</file>

<file path=ppt/media/image2.png>
</file>

<file path=ppt/media/image3.png>
</file>

<file path=ppt/media/image4.png>
</file>

<file path=ppt/media/image5.png>
</file>

<file path=ppt/media/image6.gif>
</file>

<file path=ppt/media/image7.jpeg>
</file>

<file path=ppt/media/image8.png>
</file>

<file path=ppt/media/image9.png>
</file>

<file path=ppt/media/media1.mp4>
</file>

<file path=ppt/media/media2.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FB73551-656B-154E-B35F-48F69785694B}" type="datetimeFigureOut">
              <a:rPr lang="en-US" smtClean="0"/>
              <a:t>4/8/25</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F7412649-BDA3-6041-881A-73119634966D}" type="slidenum">
              <a:rPr lang="en-US" smtClean="0"/>
              <a:t>‹#›</a:t>
            </a:fld>
            <a:endParaRPr lang="en-US"/>
          </a:p>
        </p:txBody>
      </p:sp>
    </p:spTree>
    <p:extLst>
      <p:ext uri="{BB962C8B-B14F-4D97-AF65-F5344CB8AC3E}">
        <p14:creationId xmlns:p14="http://schemas.microsoft.com/office/powerpoint/2010/main" val="417159383"/>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7412649-BDA3-6041-881A-73119634966D}" type="slidenum">
              <a:rPr lang="en-US" smtClean="0"/>
              <a:t>2</a:t>
            </a:fld>
            <a:endParaRPr lang="en-US"/>
          </a:p>
        </p:txBody>
      </p:sp>
    </p:spTree>
    <p:extLst>
      <p:ext uri="{BB962C8B-B14F-4D97-AF65-F5344CB8AC3E}">
        <p14:creationId xmlns:p14="http://schemas.microsoft.com/office/powerpoint/2010/main" val="257186572"/>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FE1B541-B5A4-6B61-8C18-045E4EA7F2F0}"/>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207B9D02-D891-AD63-7FDC-C56912861454}"/>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E048D87-DC7C-004A-801C-E4A1EF6E3148}"/>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3BC7C501-A408-BA22-6450-A0534F76E57B}"/>
              </a:ext>
            </a:extLst>
          </p:cNvPr>
          <p:cNvSpPr>
            <a:spLocks noGrp="1"/>
          </p:cNvSpPr>
          <p:nvPr>
            <p:ph type="sldNum" sz="quarter" idx="5"/>
          </p:nvPr>
        </p:nvSpPr>
        <p:spPr/>
        <p:txBody>
          <a:bodyPr/>
          <a:lstStyle/>
          <a:p>
            <a:fld id="{F7412649-BDA3-6041-881A-73119634966D}" type="slidenum">
              <a:rPr lang="en-US" smtClean="0"/>
              <a:t>27</a:t>
            </a:fld>
            <a:endParaRPr lang="en-US"/>
          </a:p>
        </p:txBody>
      </p:sp>
    </p:spTree>
    <p:extLst>
      <p:ext uri="{BB962C8B-B14F-4D97-AF65-F5344CB8AC3E}">
        <p14:creationId xmlns:p14="http://schemas.microsoft.com/office/powerpoint/2010/main" val="10008776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7412649-BDA3-6041-881A-73119634966D}" type="slidenum">
              <a:rPr lang="en-US" smtClean="0"/>
              <a:t>28</a:t>
            </a:fld>
            <a:endParaRPr lang="en-US"/>
          </a:p>
        </p:txBody>
      </p:sp>
    </p:spTree>
    <p:extLst>
      <p:ext uri="{BB962C8B-B14F-4D97-AF65-F5344CB8AC3E}">
        <p14:creationId xmlns:p14="http://schemas.microsoft.com/office/powerpoint/2010/main" val="165471464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7412649-BDA3-6041-881A-73119634966D}" type="slidenum">
              <a:rPr lang="en-US" smtClean="0"/>
              <a:t>29</a:t>
            </a:fld>
            <a:endParaRPr lang="en-US"/>
          </a:p>
        </p:txBody>
      </p:sp>
    </p:spTree>
    <p:extLst>
      <p:ext uri="{BB962C8B-B14F-4D97-AF65-F5344CB8AC3E}">
        <p14:creationId xmlns:p14="http://schemas.microsoft.com/office/powerpoint/2010/main" val="220455711"/>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F7412649-BDA3-6041-881A-73119634966D}" type="slidenum">
              <a:rPr lang="en-US" smtClean="0"/>
              <a:t>32</a:t>
            </a:fld>
            <a:endParaRPr lang="en-US"/>
          </a:p>
        </p:txBody>
      </p:sp>
    </p:spTree>
    <p:extLst>
      <p:ext uri="{BB962C8B-B14F-4D97-AF65-F5344CB8AC3E}">
        <p14:creationId xmlns:p14="http://schemas.microsoft.com/office/powerpoint/2010/main" val="1894719240"/>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CD249F9-1180-9CE1-98B2-9BFF9E144718}"/>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E29B43F8-F987-EF91-EFA5-B32E436C83C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B8759E78-0EF6-092A-5B0C-E0814096907A}"/>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9BE9FEB3-94E4-9F33-0F2B-D463EE29F34F}"/>
              </a:ext>
            </a:extLst>
          </p:cNvPr>
          <p:cNvSpPr>
            <a:spLocks noGrp="1"/>
          </p:cNvSpPr>
          <p:nvPr>
            <p:ph type="sldNum" sz="quarter" idx="5"/>
          </p:nvPr>
        </p:nvSpPr>
        <p:spPr/>
        <p:txBody>
          <a:bodyPr/>
          <a:lstStyle/>
          <a:p>
            <a:fld id="{F7412649-BDA3-6041-881A-73119634966D}" type="slidenum">
              <a:rPr lang="en-US" smtClean="0"/>
              <a:t>35</a:t>
            </a:fld>
            <a:endParaRPr lang="en-US"/>
          </a:p>
        </p:txBody>
      </p:sp>
    </p:spTree>
    <p:extLst>
      <p:ext uri="{BB962C8B-B14F-4D97-AF65-F5344CB8AC3E}">
        <p14:creationId xmlns:p14="http://schemas.microsoft.com/office/powerpoint/2010/main" val="2430186119"/>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908043B-7825-6BF2-87BC-DA6CBC76176B}"/>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4ECE6AD5-C0B6-F0DF-51A4-DE99F323A8C4}"/>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9CD7E335-AA93-70D1-D875-F2C91DCB5052}"/>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9D3FEE1C-88A6-6C76-2FC9-38CA5E92B4F7}"/>
              </a:ext>
            </a:extLst>
          </p:cNvPr>
          <p:cNvSpPr>
            <a:spLocks noGrp="1"/>
          </p:cNvSpPr>
          <p:nvPr>
            <p:ph type="sldNum" sz="quarter" idx="5"/>
          </p:nvPr>
        </p:nvSpPr>
        <p:spPr/>
        <p:txBody>
          <a:bodyPr/>
          <a:lstStyle/>
          <a:p>
            <a:fld id="{F7412649-BDA3-6041-881A-73119634966D}" type="slidenum">
              <a:rPr lang="en-US" smtClean="0"/>
              <a:t>4</a:t>
            </a:fld>
            <a:endParaRPr lang="en-US"/>
          </a:p>
        </p:txBody>
      </p:sp>
    </p:spTree>
    <p:extLst>
      <p:ext uri="{BB962C8B-B14F-4D97-AF65-F5344CB8AC3E}">
        <p14:creationId xmlns:p14="http://schemas.microsoft.com/office/powerpoint/2010/main" val="1108188015"/>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26AC62F-A356-1633-B019-875A965489BC}"/>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5D452168-7C9A-8C36-1787-E3593DC01423}"/>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DCF89E02-66EF-FA11-F795-BE5702133164}"/>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351B27D1-7953-1392-66BD-FE8720EB5750}"/>
              </a:ext>
            </a:extLst>
          </p:cNvPr>
          <p:cNvSpPr>
            <a:spLocks noGrp="1"/>
          </p:cNvSpPr>
          <p:nvPr>
            <p:ph type="sldNum" sz="quarter" idx="5"/>
          </p:nvPr>
        </p:nvSpPr>
        <p:spPr/>
        <p:txBody>
          <a:bodyPr/>
          <a:lstStyle/>
          <a:p>
            <a:fld id="{F7412649-BDA3-6041-881A-73119634966D}" type="slidenum">
              <a:rPr lang="en-US" smtClean="0"/>
              <a:t>6</a:t>
            </a:fld>
            <a:endParaRPr lang="en-US"/>
          </a:p>
        </p:txBody>
      </p:sp>
    </p:spTree>
    <p:extLst>
      <p:ext uri="{BB962C8B-B14F-4D97-AF65-F5344CB8AC3E}">
        <p14:creationId xmlns:p14="http://schemas.microsoft.com/office/powerpoint/2010/main" val="410268570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6EFDA89-2E76-7AA9-18F3-F1CDD94DB92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CDBFB40D-CCC8-A91E-4306-F9581113241C}"/>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43AD8468-2CA1-B83F-2344-85DC6A5D6343}"/>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313AD36E-2A8C-7F7B-195D-5DBFF16CD688}"/>
              </a:ext>
            </a:extLst>
          </p:cNvPr>
          <p:cNvSpPr>
            <a:spLocks noGrp="1"/>
          </p:cNvSpPr>
          <p:nvPr>
            <p:ph type="sldNum" sz="quarter" idx="5"/>
          </p:nvPr>
        </p:nvSpPr>
        <p:spPr/>
        <p:txBody>
          <a:bodyPr/>
          <a:lstStyle/>
          <a:p>
            <a:fld id="{F7412649-BDA3-6041-881A-73119634966D}" type="slidenum">
              <a:rPr lang="en-US" smtClean="0"/>
              <a:t>7</a:t>
            </a:fld>
            <a:endParaRPr lang="en-US"/>
          </a:p>
        </p:txBody>
      </p:sp>
    </p:spTree>
    <p:extLst>
      <p:ext uri="{BB962C8B-B14F-4D97-AF65-F5344CB8AC3E}">
        <p14:creationId xmlns:p14="http://schemas.microsoft.com/office/powerpoint/2010/main" val="367960021"/>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1CA4017-5C3E-6DBA-1B82-390002010F76}"/>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43074339-62E3-BCDC-4C4E-6BBA6B94307D}"/>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60EDC06C-6030-39F5-8CE1-15377C061EE7}"/>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7866D0A9-E8C8-8F82-615F-FC1679590686}"/>
              </a:ext>
            </a:extLst>
          </p:cNvPr>
          <p:cNvSpPr>
            <a:spLocks noGrp="1"/>
          </p:cNvSpPr>
          <p:nvPr>
            <p:ph type="sldNum" sz="quarter" idx="5"/>
          </p:nvPr>
        </p:nvSpPr>
        <p:spPr/>
        <p:txBody>
          <a:bodyPr/>
          <a:lstStyle/>
          <a:p>
            <a:fld id="{F7412649-BDA3-6041-881A-73119634966D}" type="slidenum">
              <a:rPr lang="en-US" smtClean="0"/>
              <a:t>8</a:t>
            </a:fld>
            <a:endParaRPr lang="en-US"/>
          </a:p>
        </p:txBody>
      </p:sp>
    </p:spTree>
    <p:extLst>
      <p:ext uri="{BB962C8B-B14F-4D97-AF65-F5344CB8AC3E}">
        <p14:creationId xmlns:p14="http://schemas.microsoft.com/office/powerpoint/2010/main" val="194835504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519F794-E58F-86CC-5665-BC23ABE7D6FE}"/>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21F4DDE7-DDA3-FD15-C497-139AA2DB0444}"/>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4E584E23-3B34-A457-DA66-B8274DD76F82}"/>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83BADC77-6E4E-33C1-C82C-3BE631506B2A}"/>
              </a:ext>
            </a:extLst>
          </p:cNvPr>
          <p:cNvSpPr>
            <a:spLocks noGrp="1"/>
          </p:cNvSpPr>
          <p:nvPr>
            <p:ph type="sldNum" sz="quarter" idx="5"/>
          </p:nvPr>
        </p:nvSpPr>
        <p:spPr/>
        <p:txBody>
          <a:bodyPr/>
          <a:lstStyle/>
          <a:p>
            <a:fld id="{F7412649-BDA3-6041-881A-73119634966D}" type="slidenum">
              <a:rPr lang="en-US" smtClean="0"/>
              <a:t>9</a:t>
            </a:fld>
            <a:endParaRPr lang="en-US"/>
          </a:p>
        </p:txBody>
      </p:sp>
    </p:spTree>
    <p:extLst>
      <p:ext uri="{BB962C8B-B14F-4D97-AF65-F5344CB8AC3E}">
        <p14:creationId xmlns:p14="http://schemas.microsoft.com/office/powerpoint/2010/main" val="921264586"/>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latin typeface="Calibri" panose="020F0502020204030204" pitchFamily="34" charset="0"/>
                <a:cs typeface="Calibri" panose="020F0502020204030204" pitchFamily="34" charset="0"/>
              </a:rPr>
              <a:t>For 3, two mRNA overlaps if the overlapping regions consist of a high ratio (&gt;=50%) of the total CDS length to either mRNA.</a:t>
            </a:r>
          </a:p>
          <a:p>
            <a:pPr marL="0" indent="0">
              <a:lnSpc>
                <a:spcPct val="120000"/>
              </a:lnSpc>
              <a:spcBef>
                <a:spcPts val="0"/>
              </a:spcBef>
              <a:buNone/>
            </a:pPr>
            <a:r>
              <a:rPr lang="en-US" dirty="0">
                <a:latin typeface="Calibri" panose="020F0502020204030204" pitchFamily="34" charset="0"/>
                <a:cs typeface="Calibri" panose="020F0502020204030204" pitchFamily="34" charset="0"/>
              </a:rPr>
              <a:t>For 5, the "match" is determined by multiplying the identity with the alignment length.</a:t>
            </a:r>
          </a:p>
          <a:p>
            <a:endParaRPr lang="en-US" dirty="0"/>
          </a:p>
        </p:txBody>
      </p:sp>
      <p:sp>
        <p:nvSpPr>
          <p:cNvPr id="4" name="Slide Number Placeholder 3"/>
          <p:cNvSpPr>
            <a:spLocks noGrp="1"/>
          </p:cNvSpPr>
          <p:nvPr>
            <p:ph type="sldNum" sz="quarter" idx="5"/>
          </p:nvPr>
        </p:nvSpPr>
        <p:spPr/>
        <p:txBody>
          <a:bodyPr/>
          <a:lstStyle/>
          <a:p>
            <a:fld id="{F7412649-BDA3-6041-881A-73119634966D}" type="slidenum">
              <a:rPr lang="en-US" smtClean="0"/>
              <a:t>12</a:t>
            </a:fld>
            <a:endParaRPr lang="en-US"/>
          </a:p>
        </p:txBody>
      </p:sp>
    </p:spTree>
    <p:extLst>
      <p:ext uri="{BB962C8B-B14F-4D97-AF65-F5344CB8AC3E}">
        <p14:creationId xmlns:p14="http://schemas.microsoft.com/office/powerpoint/2010/main" val="49553441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F1EA9EE-0B28-BF11-27B0-D8246BDF347A}"/>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92B1BA92-3E55-53CA-E8C6-9332E30DCD45}"/>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9BBA1FA5-5A83-6390-C053-CF60F7C90B7A}"/>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73E1836E-6503-3BEB-C15D-7616107403C5}"/>
              </a:ext>
            </a:extLst>
          </p:cNvPr>
          <p:cNvSpPr>
            <a:spLocks noGrp="1"/>
          </p:cNvSpPr>
          <p:nvPr>
            <p:ph type="sldNum" sz="quarter" idx="5"/>
          </p:nvPr>
        </p:nvSpPr>
        <p:spPr/>
        <p:txBody>
          <a:bodyPr/>
          <a:lstStyle/>
          <a:p>
            <a:fld id="{F7412649-BDA3-6041-881A-73119634966D}" type="slidenum">
              <a:rPr lang="en-US" smtClean="0"/>
              <a:t>15</a:t>
            </a:fld>
            <a:endParaRPr lang="en-US"/>
          </a:p>
        </p:txBody>
      </p:sp>
    </p:spTree>
    <p:extLst>
      <p:ext uri="{BB962C8B-B14F-4D97-AF65-F5344CB8AC3E}">
        <p14:creationId xmlns:p14="http://schemas.microsoft.com/office/powerpoint/2010/main" val="222150902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AC2FF64-4E3B-7A52-D252-188D8A79B4CD}"/>
            </a:ext>
          </a:extLst>
        </p:cNvPr>
        <p:cNvGrpSpPr/>
        <p:nvPr/>
      </p:nvGrpSpPr>
      <p:grpSpPr>
        <a:xfrm>
          <a:off x="0" y="0"/>
          <a:ext cx="0" cy="0"/>
          <a:chOff x="0" y="0"/>
          <a:chExt cx="0" cy="0"/>
        </a:xfrm>
      </p:grpSpPr>
      <p:sp>
        <p:nvSpPr>
          <p:cNvPr id="2" name="Slide Image Placeholder 1">
            <a:extLst>
              <a:ext uri="{FF2B5EF4-FFF2-40B4-BE49-F238E27FC236}">
                <a16:creationId xmlns:a16="http://schemas.microsoft.com/office/drawing/2014/main" id="{F8CD2D95-E3CA-77E5-5B26-92B03CB91E90}"/>
              </a:ext>
            </a:extLst>
          </p:cNvPr>
          <p:cNvSpPr>
            <a:spLocks noGrp="1" noRot="1" noChangeAspect="1"/>
          </p:cNvSpPr>
          <p:nvPr>
            <p:ph type="sldImg"/>
          </p:nvPr>
        </p:nvSpPr>
        <p:spPr/>
      </p:sp>
      <p:sp>
        <p:nvSpPr>
          <p:cNvPr id="3" name="Notes Placeholder 2">
            <a:extLst>
              <a:ext uri="{FF2B5EF4-FFF2-40B4-BE49-F238E27FC236}">
                <a16:creationId xmlns:a16="http://schemas.microsoft.com/office/drawing/2014/main" id="{CD1A5C99-E217-F4F1-A9D1-90C5A5A4740C}"/>
              </a:ext>
            </a:extLst>
          </p:cNvPr>
          <p:cNvSpPr>
            <a:spLocks noGrp="1"/>
          </p:cNvSpPr>
          <p:nvPr>
            <p:ph type="body" idx="1"/>
          </p:nvPr>
        </p:nvSpPr>
        <p:spPr/>
        <p:txBody>
          <a:bodyPr/>
          <a:lstStyle/>
          <a:p>
            <a:endParaRPr lang="en-US" dirty="0"/>
          </a:p>
        </p:txBody>
      </p:sp>
      <p:sp>
        <p:nvSpPr>
          <p:cNvPr id="4" name="Slide Number Placeholder 3">
            <a:extLst>
              <a:ext uri="{FF2B5EF4-FFF2-40B4-BE49-F238E27FC236}">
                <a16:creationId xmlns:a16="http://schemas.microsoft.com/office/drawing/2014/main" id="{790671F6-E166-6340-9DF7-47D04A33C8DE}"/>
              </a:ext>
            </a:extLst>
          </p:cNvPr>
          <p:cNvSpPr>
            <a:spLocks noGrp="1"/>
          </p:cNvSpPr>
          <p:nvPr>
            <p:ph type="sldNum" sz="quarter" idx="5"/>
          </p:nvPr>
        </p:nvSpPr>
        <p:spPr/>
        <p:txBody>
          <a:bodyPr/>
          <a:lstStyle/>
          <a:p>
            <a:fld id="{F7412649-BDA3-6041-881A-73119634966D}" type="slidenum">
              <a:rPr lang="en-US" smtClean="0"/>
              <a:t>16</a:t>
            </a:fld>
            <a:endParaRPr lang="en-US"/>
          </a:p>
        </p:txBody>
      </p:sp>
    </p:spTree>
    <p:extLst>
      <p:ext uri="{BB962C8B-B14F-4D97-AF65-F5344CB8AC3E}">
        <p14:creationId xmlns:p14="http://schemas.microsoft.com/office/powerpoint/2010/main" val="246322000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ACB371-8655-98F6-A036-43E6C8086E45}"/>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7CD48BA9-1E04-BF5E-A818-6A5CC0DAFBE6}"/>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7546D0EB-3423-6D18-7184-E40426CB751C}"/>
              </a:ext>
            </a:extLst>
          </p:cNvPr>
          <p:cNvSpPr>
            <a:spLocks noGrp="1"/>
          </p:cNvSpPr>
          <p:nvPr>
            <p:ph type="dt" sz="half" idx="10"/>
          </p:nvPr>
        </p:nvSpPr>
        <p:spPr/>
        <p:txBody>
          <a:bodyPr/>
          <a:lstStyle/>
          <a:p>
            <a:fld id="{B6F872ED-B232-E04C-B103-D65FBEB9AD4B}" type="datetimeFigureOut">
              <a:rPr lang="en-US" smtClean="0"/>
              <a:t>4/8/25</a:t>
            </a:fld>
            <a:endParaRPr lang="en-US"/>
          </a:p>
        </p:txBody>
      </p:sp>
      <p:sp>
        <p:nvSpPr>
          <p:cNvPr id="5" name="Footer Placeholder 4">
            <a:extLst>
              <a:ext uri="{FF2B5EF4-FFF2-40B4-BE49-F238E27FC236}">
                <a16:creationId xmlns:a16="http://schemas.microsoft.com/office/drawing/2014/main" id="{3E525F22-E0DD-6705-55F1-B08CE020C9F9}"/>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1DEED680-872C-5FB5-7CB0-930AF7FB673C}"/>
              </a:ext>
            </a:extLst>
          </p:cNvPr>
          <p:cNvSpPr>
            <a:spLocks noGrp="1"/>
          </p:cNvSpPr>
          <p:nvPr>
            <p:ph type="sldNum" sz="quarter" idx="12"/>
          </p:nvPr>
        </p:nvSpPr>
        <p:spPr/>
        <p:txBody>
          <a:bodyPr/>
          <a:lstStyle/>
          <a:p>
            <a:fld id="{00EBD5E1-2BF4-0046-8690-B635A98AD408}" type="slidenum">
              <a:rPr lang="en-US" smtClean="0"/>
              <a:t>‹#›</a:t>
            </a:fld>
            <a:endParaRPr lang="en-US"/>
          </a:p>
        </p:txBody>
      </p:sp>
    </p:spTree>
    <p:extLst>
      <p:ext uri="{BB962C8B-B14F-4D97-AF65-F5344CB8AC3E}">
        <p14:creationId xmlns:p14="http://schemas.microsoft.com/office/powerpoint/2010/main" val="278823917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C3C1F9-97FC-29EA-A7A8-ADD1B38941B0}"/>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DC306873-1E37-766F-6364-3859AE0656F8}"/>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0BA258B-F21A-031F-D54A-DF501264C4BF}"/>
              </a:ext>
            </a:extLst>
          </p:cNvPr>
          <p:cNvSpPr>
            <a:spLocks noGrp="1"/>
          </p:cNvSpPr>
          <p:nvPr>
            <p:ph type="dt" sz="half" idx="10"/>
          </p:nvPr>
        </p:nvSpPr>
        <p:spPr/>
        <p:txBody>
          <a:bodyPr/>
          <a:lstStyle/>
          <a:p>
            <a:fld id="{B6F872ED-B232-E04C-B103-D65FBEB9AD4B}" type="datetimeFigureOut">
              <a:rPr lang="en-US" smtClean="0"/>
              <a:t>4/8/25</a:t>
            </a:fld>
            <a:endParaRPr lang="en-US"/>
          </a:p>
        </p:txBody>
      </p:sp>
      <p:sp>
        <p:nvSpPr>
          <p:cNvPr id="5" name="Footer Placeholder 4">
            <a:extLst>
              <a:ext uri="{FF2B5EF4-FFF2-40B4-BE49-F238E27FC236}">
                <a16:creationId xmlns:a16="http://schemas.microsoft.com/office/drawing/2014/main" id="{1597A880-27C0-565C-D00B-7DCCE5EFE4FB}"/>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716FF0CB-7E1E-EEE9-1A10-CB5A78550835}"/>
              </a:ext>
            </a:extLst>
          </p:cNvPr>
          <p:cNvSpPr>
            <a:spLocks noGrp="1"/>
          </p:cNvSpPr>
          <p:nvPr>
            <p:ph type="sldNum" sz="quarter" idx="12"/>
          </p:nvPr>
        </p:nvSpPr>
        <p:spPr/>
        <p:txBody>
          <a:bodyPr/>
          <a:lstStyle/>
          <a:p>
            <a:fld id="{00EBD5E1-2BF4-0046-8690-B635A98AD408}" type="slidenum">
              <a:rPr lang="en-US" smtClean="0"/>
              <a:t>‹#›</a:t>
            </a:fld>
            <a:endParaRPr lang="en-US"/>
          </a:p>
        </p:txBody>
      </p:sp>
    </p:spTree>
    <p:extLst>
      <p:ext uri="{BB962C8B-B14F-4D97-AF65-F5344CB8AC3E}">
        <p14:creationId xmlns:p14="http://schemas.microsoft.com/office/powerpoint/2010/main" val="71911183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F341553E-B719-45D4-F9E3-2DE0E5C59376}"/>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6EDA956C-E881-7AAF-83A6-034FB676D531}"/>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24368F8-487A-D0D9-A17E-7EF2ACFC86EE}"/>
              </a:ext>
            </a:extLst>
          </p:cNvPr>
          <p:cNvSpPr>
            <a:spLocks noGrp="1"/>
          </p:cNvSpPr>
          <p:nvPr>
            <p:ph type="dt" sz="half" idx="10"/>
          </p:nvPr>
        </p:nvSpPr>
        <p:spPr/>
        <p:txBody>
          <a:bodyPr/>
          <a:lstStyle/>
          <a:p>
            <a:fld id="{B6F872ED-B232-E04C-B103-D65FBEB9AD4B}" type="datetimeFigureOut">
              <a:rPr lang="en-US" smtClean="0"/>
              <a:t>4/8/25</a:t>
            </a:fld>
            <a:endParaRPr lang="en-US"/>
          </a:p>
        </p:txBody>
      </p:sp>
      <p:sp>
        <p:nvSpPr>
          <p:cNvPr id="5" name="Footer Placeholder 4">
            <a:extLst>
              <a:ext uri="{FF2B5EF4-FFF2-40B4-BE49-F238E27FC236}">
                <a16:creationId xmlns:a16="http://schemas.microsoft.com/office/drawing/2014/main" id="{F0044B8F-41DB-C6BB-54C2-EC5FDE837A51}"/>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4482508-4C94-89B7-F7B7-9AC87F6A41AF}"/>
              </a:ext>
            </a:extLst>
          </p:cNvPr>
          <p:cNvSpPr>
            <a:spLocks noGrp="1"/>
          </p:cNvSpPr>
          <p:nvPr>
            <p:ph type="sldNum" sz="quarter" idx="12"/>
          </p:nvPr>
        </p:nvSpPr>
        <p:spPr/>
        <p:txBody>
          <a:bodyPr/>
          <a:lstStyle/>
          <a:p>
            <a:fld id="{00EBD5E1-2BF4-0046-8690-B635A98AD408}" type="slidenum">
              <a:rPr lang="en-US" smtClean="0"/>
              <a:t>‹#›</a:t>
            </a:fld>
            <a:endParaRPr lang="en-US"/>
          </a:p>
        </p:txBody>
      </p:sp>
    </p:spTree>
    <p:extLst>
      <p:ext uri="{BB962C8B-B14F-4D97-AF65-F5344CB8AC3E}">
        <p14:creationId xmlns:p14="http://schemas.microsoft.com/office/powerpoint/2010/main" val="2926038962"/>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4A023F-00DF-3CC6-6D3A-5FB020590E4F}"/>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D47B9CE0-48FA-05CB-0075-BBD8834ED346}"/>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2009F27B-02EE-F594-279E-F1E61E791B34}"/>
              </a:ext>
            </a:extLst>
          </p:cNvPr>
          <p:cNvSpPr>
            <a:spLocks noGrp="1"/>
          </p:cNvSpPr>
          <p:nvPr>
            <p:ph type="dt" sz="half" idx="10"/>
          </p:nvPr>
        </p:nvSpPr>
        <p:spPr/>
        <p:txBody>
          <a:bodyPr/>
          <a:lstStyle/>
          <a:p>
            <a:fld id="{B6F872ED-B232-E04C-B103-D65FBEB9AD4B}" type="datetimeFigureOut">
              <a:rPr lang="en-US" smtClean="0"/>
              <a:t>4/8/25</a:t>
            </a:fld>
            <a:endParaRPr lang="en-US"/>
          </a:p>
        </p:txBody>
      </p:sp>
      <p:sp>
        <p:nvSpPr>
          <p:cNvPr id="5" name="Footer Placeholder 4">
            <a:extLst>
              <a:ext uri="{FF2B5EF4-FFF2-40B4-BE49-F238E27FC236}">
                <a16:creationId xmlns:a16="http://schemas.microsoft.com/office/drawing/2014/main" id="{B1550881-B4E7-3E22-BE15-DA0ECB37DEB6}"/>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E954994-11F0-A2B0-EC32-2F0611C4EDC0}"/>
              </a:ext>
            </a:extLst>
          </p:cNvPr>
          <p:cNvSpPr>
            <a:spLocks noGrp="1"/>
          </p:cNvSpPr>
          <p:nvPr>
            <p:ph type="sldNum" sz="quarter" idx="12"/>
          </p:nvPr>
        </p:nvSpPr>
        <p:spPr/>
        <p:txBody>
          <a:bodyPr/>
          <a:lstStyle/>
          <a:p>
            <a:fld id="{00EBD5E1-2BF4-0046-8690-B635A98AD408}" type="slidenum">
              <a:rPr lang="en-US" smtClean="0"/>
              <a:t>‹#›</a:t>
            </a:fld>
            <a:endParaRPr lang="en-US"/>
          </a:p>
        </p:txBody>
      </p:sp>
    </p:spTree>
    <p:extLst>
      <p:ext uri="{BB962C8B-B14F-4D97-AF65-F5344CB8AC3E}">
        <p14:creationId xmlns:p14="http://schemas.microsoft.com/office/powerpoint/2010/main" val="160226088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47DD440-7836-0494-4A54-F22E9B0D7B5D}"/>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C8D89D94-FDA7-1903-C4E9-3CC5A2970447}"/>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7B84E225-3249-4FC6-146E-9767BA6B9CFB}"/>
              </a:ext>
            </a:extLst>
          </p:cNvPr>
          <p:cNvSpPr>
            <a:spLocks noGrp="1"/>
          </p:cNvSpPr>
          <p:nvPr>
            <p:ph type="dt" sz="half" idx="10"/>
          </p:nvPr>
        </p:nvSpPr>
        <p:spPr/>
        <p:txBody>
          <a:bodyPr/>
          <a:lstStyle/>
          <a:p>
            <a:fld id="{B6F872ED-B232-E04C-B103-D65FBEB9AD4B}" type="datetimeFigureOut">
              <a:rPr lang="en-US" smtClean="0"/>
              <a:t>4/8/25</a:t>
            </a:fld>
            <a:endParaRPr lang="en-US"/>
          </a:p>
        </p:txBody>
      </p:sp>
      <p:sp>
        <p:nvSpPr>
          <p:cNvPr id="5" name="Footer Placeholder 4">
            <a:extLst>
              <a:ext uri="{FF2B5EF4-FFF2-40B4-BE49-F238E27FC236}">
                <a16:creationId xmlns:a16="http://schemas.microsoft.com/office/drawing/2014/main" id="{C247B577-A9A4-D15E-4398-BBBF49E3468A}"/>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5A33685A-3121-2EB0-C0A8-C826A2B3C01F}"/>
              </a:ext>
            </a:extLst>
          </p:cNvPr>
          <p:cNvSpPr>
            <a:spLocks noGrp="1"/>
          </p:cNvSpPr>
          <p:nvPr>
            <p:ph type="sldNum" sz="quarter" idx="12"/>
          </p:nvPr>
        </p:nvSpPr>
        <p:spPr/>
        <p:txBody>
          <a:bodyPr/>
          <a:lstStyle/>
          <a:p>
            <a:fld id="{00EBD5E1-2BF4-0046-8690-B635A98AD408}" type="slidenum">
              <a:rPr lang="en-US" smtClean="0"/>
              <a:t>‹#›</a:t>
            </a:fld>
            <a:endParaRPr lang="en-US"/>
          </a:p>
        </p:txBody>
      </p:sp>
    </p:spTree>
    <p:extLst>
      <p:ext uri="{BB962C8B-B14F-4D97-AF65-F5344CB8AC3E}">
        <p14:creationId xmlns:p14="http://schemas.microsoft.com/office/powerpoint/2010/main" val="1002676122"/>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6BF0EEC-77D3-A86F-37F4-1C3FB3468BED}"/>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AE334DBE-371A-4258-5010-5F5EDB96BACE}"/>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0A9CC1DD-3EE9-10C3-4811-4CC7C8688C15}"/>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74F4F19B-00D1-98C8-5314-5D61F179C9CD}"/>
              </a:ext>
            </a:extLst>
          </p:cNvPr>
          <p:cNvSpPr>
            <a:spLocks noGrp="1"/>
          </p:cNvSpPr>
          <p:nvPr>
            <p:ph type="dt" sz="half" idx="10"/>
          </p:nvPr>
        </p:nvSpPr>
        <p:spPr/>
        <p:txBody>
          <a:bodyPr/>
          <a:lstStyle/>
          <a:p>
            <a:fld id="{B6F872ED-B232-E04C-B103-D65FBEB9AD4B}" type="datetimeFigureOut">
              <a:rPr lang="en-US" smtClean="0"/>
              <a:t>4/8/25</a:t>
            </a:fld>
            <a:endParaRPr lang="en-US"/>
          </a:p>
        </p:txBody>
      </p:sp>
      <p:sp>
        <p:nvSpPr>
          <p:cNvPr id="6" name="Footer Placeholder 5">
            <a:extLst>
              <a:ext uri="{FF2B5EF4-FFF2-40B4-BE49-F238E27FC236}">
                <a16:creationId xmlns:a16="http://schemas.microsoft.com/office/drawing/2014/main" id="{2392DFEA-F19E-B179-B596-8022FC0B25D0}"/>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DE73BC2F-4237-5A8D-E7B2-E0298A0AA2B0}"/>
              </a:ext>
            </a:extLst>
          </p:cNvPr>
          <p:cNvSpPr>
            <a:spLocks noGrp="1"/>
          </p:cNvSpPr>
          <p:nvPr>
            <p:ph type="sldNum" sz="quarter" idx="12"/>
          </p:nvPr>
        </p:nvSpPr>
        <p:spPr/>
        <p:txBody>
          <a:bodyPr/>
          <a:lstStyle/>
          <a:p>
            <a:fld id="{00EBD5E1-2BF4-0046-8690-B635A98AD408}" type="slidenum">
              <a:rPr lang="en-US" smtClean="0"/>
              <a:t>‹#›</a:t>
            </a:fld>
            <a:endParaRPr lang="en-US"/>
          </a:p>
        </p:txBody>
      </p:sp>
    </p:spTree>
    <p:extLst>
      <p:ext uri="{BB962C8B-B14F-4D97-AF65-F5344CB8AC3E}">
        <p14:creationId xmlns:p14="http://schemas.microsoft.com/office/powerpoint/2010/main" val="421892072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E31D050-DA0E-F410-990A-6617376AF6B2}"/>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D4B2A297-FB5F-BA64-CF11-1D8A36708C6F}"/>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18C5A3E8-FEC5-8364-5167-DAC456100925}"/>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15667224-3C44-B021-9385-2A35E114CEF8}"/>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C2FDE110-E39D-D4D7-CD62-81B3C13565B6}"/>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22F4F899-492D-3054-387B-27917A588DFB}"/>
              </a:ext>
            </a:extLst>
          </p:cNvPr>
          <p:cNvSpPr>
            <a:spLocks noGrp="1"/>
          </p:cNvSpPr>
          <p:nvPr>
            <p:ph type="dt" sz="half" idx="10"/>
          </p:nvPr>
        </p:nvSpPr>
        <p:spPr/>
        <p:txBody>
          <a:bodyPr/>
          <a:lstStyle/>
          <a:p>
            <a:fld id="{B6F872ED-B232-E04C-B103-D65FBEB9AD4B}" type="datetimeFigureOut">
              <a:rPr lang="en-US" smtClean="0"/>
              <a:t>4/8/25</a:t>
            </a:fld>
            <a:endParaRPr lang="en-US"/>
          </a:p>
        </p:txBody>
      </p:sp>
      <p:sp>
        <p:nvSpPr>
          <p:cNvPr id="8" name="Footer Placeholder 7">
            <a:extLst>
              <a:ext uri="{FF2B5EF4-FFF2-40B4-BE49-F238E27FC236}">
                <a16:creationId xmlns:a16="http://schemas.microsoft.com/office/drawing/2014/main" id="{2276FC3B-C9F4-27F4-8FB8-8947266F99B0}"/>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5C85349F-87EB-EB30-A2AB-1CBA9C56897E}"/>
              </a:ext>
            </a:extLst>
          </p:cNvPr>
          <p:cNvSpPr>
            <a:spLocks noGrp="1"/>
          </p:cNvSpPr>
          <p:nvPr>
            <p:ph type="sldNum" sz="quarter" idx="12"/>
          </p:nvPr>
        </p:nvSpPr>
        <p:spPr/>
        <p:txBody>
          <a:bodyPr/>
          <a:lstStyle/>
          <a:p>
            <a:fld id="{00EBD5E1-2BF4-0046-8690-B635A98AD408}" type="slidenum">
              <a:rPr lang="en-US" smtClean="0"/>
              <a:t>‹#›</a:t>
            </a:fld>
            <a:endParaRPr lang="en-US"/>
          </a:p>
        </p:txBody>
      </p:sp>
    </p:spTree>
    <p:extLst>
      <p:ext uri="{BB962C8B-B14F-4D97-AF65-F5344CB8AC3E}">
        <p14:creationId xmlns:p14="http://schemas.microsoft.com/office/powerpoint/2010/main" val="3021392113"/>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A9B532D-F325-D9DE-E328-5F87D0372C00}"/>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AEA3D3C8-44B5-079C-C2A7-650E36E64E14}"/>
              </a:ext>
            </a:extLst>
          </p:cNvPr>
          <p:cNvSpPr>
            <a:spLocks noGrp="1"/>
          </p:cNvSpPr>
          <p:nvPr>
            <p:ph type="dt" sz="half" idx="10"/>
          </p:nvPr>
        </p:nvSpPr>
        <p:spPr/>
        <p:txBody>
          <a:bodyPr/>
          <a:lstStyle/>
          <a:p>
            <a:fld id="{B6F872ED-B232-E04C-B103-D65FBEB9AD4B}" type="datetimeFigureOut">
              <a:rPr lang="en-US" smtClean="0"/>
              <a:t>4/8/25</a:t>
            </a:fld>
            <a:endParaRPr lang="en-US"/>
          </a:p>
        </p:txBody>
      </p:sp>
      <p:sp>
        <p:nvSpPr>
          <p:cNvPr id="4" name="Footer Placeholder 3">
            <a:extLst>
              <a:ext uri="{FF2B5EF4-FFF2-40B4-BE49-F238E27FC236}">
                <a16:creationId xmlns:a16="http://schemas.microsoft.com/office/drawing/2014/main" id="{20528969-C55F-967A-819A-E46EED2F3B09}"/>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438C2FF1-64FE-7965-FC30-89862F6B6A19}"/>
              </a:ext>
            </a:extLst>
          </p:cNvPr>
          <p:cNvSpPr>
            <a:spLocks noGrp="1"/>
          </p:cNvSpPr>
          <p:nvPr>
            <p:ph type="sldNum" sz="quarter" idx="12"/>
          </p:nvPr>
        </p:nvSpPr>
        <p:spPr/>
        <p:txBody>
          <a:bodyPr/>
          <a:lstStyle/>
          <a:p>
            <a:fld id="{00EBD5E1-2BF4-0046-8690-B635A98AD408}" type="slidenum">
              <a:rPr lang="en-US" smtClean="0"/>
              <a:t>‹#›</a:t>
            </a:fld>
            <a:endParaRPr lang="en-US"/>
          </a:p>
        </p:txBody>
      </p:sp>
    </p:spTree>
    <p:extLst>
      <p:ext uri="{BB962C8B-B14F-4D97-AF65-F5344CB8AC3E}">
        <p14:creationId xmlns:p14="http://schemas.microsoft.com/office/powerpoint/2010/main" val="2957784164"/>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C401A1A2-75F0-248E-EACF-6CD0A86ED2B7}"/>
              </a:ext>
            </a:extLst>
          </p:cNvPr>
          <p:cNvSpPr>
            <a:spLocks noGrp="1"/>
          </p:cNvSpPr>
          <p:nvPr>
            <p:ph type="dt" sz="half" idx="10"/>
          </p:nvPr>
        </p:nvSpPr>
        <p:spPr/>
        <p:txBody>
          <a:bodyPr/>
          <a:lstStyle/>
          <a:p>
            <a:fld id="{B6F872ED-B232-E04C-B103-D65FBEB9AD4B}" type="datetimeFigureOut">
              <a:rPr lang="en-US" smtClean="0"/>
              <a:t>4/8/25</a:t>
            </a:fld>
            <a:endParaRPr lang="en-US"/>
          </a:p>
        </p:txBody>
      </p:sp>
      <p:sp>
        <p:nvSpPr>
          <p:cNvPr id="3" name="Footer Placeholder 2">
            <a:extLst>
              <a:ext uri="{FF2B5EF4-FFF2-40B4-BE49-F238E27FC236}">
                <a16:creationId xmlns:a16="http://schemas.microsoft.com/office/drawing/2014/main" id="{35714545-214C-E316-6238-3FCB28B2221C}"/>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62261C93-5604-5B39-8FE2-0195B65F9CAC}"/>
              </a:ext>
            </a:extLst>
          </p:cNvPr>
          <p:cNvSpPr>
            <a:spLocks noGrp="1"/>
          </p:cNvSpPr>
          <p:nvPr>
            <p:ph type="sldNum" sz="quarter" idx="12"/>
          </p:nvPr>
        </p:nvSpPr>
        <p:spPr/>
        <p:txBody>
          <a:bodyPr/>
          <a:lstStyle/>
          <a:p>
            <a:fld id="{00EBD5E1-2BF4-0046-8690-B635A98AD408}" type="slidenum">
              <a:rPr lang="en-US" smtClean="0"/>
              <a:t>‹#›</a:t>
            </a:fld>
            <a:endParaRPr lang="en-US"/>
          </a:p>
        </p:txBody>
      </p:sp>
    </p:spTree>
    <p:extLst>
      <p:ext uri="{BB962C8B-B14F-4D97-AF65-F5344CB8AC3E}">
        <p14:creationId xmlns:p14="http://schemas.microsoft.com/office/powerpoint/2010/main" val="23482753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573DD6D-8F99-852D-CF97-4046812F28F8}"/>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0272E9C9-DB56-E221-F720-7C998913F58C}"/>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AE6DA8BC-A6C0-103D-A934-5A32E322F7D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30C5078D-75EA-A92B-B2A4-5E1661E3CB36}"/>
              </a:ext>
            </a:extLst>
          </p:cNvPr>
          <p:cNvSpPr>
            <a:spLocks noGrp="1"/>
          </p:cNvSpPr>
          <p:nvPr>
            <p:ph type="dt" sz="half" idx="10"/>
          </p:nvPr>
        </p:nvSpPr>
        <p:spPr/>
        <p:txBody>
          <a:bodyPr/>
          <a:lstStyle/>
          <a:p>
            <a:fld id="{B6F872ED-B232-E04C-B103-D65FBEB9AD4B}" type="datetimeFigureOut">
              <a:rPr lang="en-US" smtClean="0"/>
              <a:t>4/8/25</a:t>
            </a:fld>
            <a:endParaRPr lang="en-US"/>
          </a:p>
        </p:txBody>
      </p:sp>
      <p:sp>
        <p:nvSpPr>
          <p:cNvPr id="6" name="Footer Placeholder 5">
            <a:extLst>
              <a:ext uri="{FF2B5EF4-FFF2-40B4-BE49-F238E27FC236}">
                <a16:creationId xmlns:a16="http://schemas.microsoft.com/office/drawing/2014/main" id="{C9E77288-40F2-840F-CEE9-CD197E829AA4}"/>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7E315EFC-CADB-4134-8332-FA6F7D0F07B7}"/>
              </a:ext>
            </a:extLst>
          </p:cNvPr>
          <p:cNvSpPr>
            <a:spLocks noGrp="1"/>
          </p:cNvSpPr>
          <p:nvPr>
            <p:ph type="sldNum" sz="quarter" idx="12"/>
          </p:nvPr>
        </p:nvSpPr>
        <p:spPr/>
        <p:txBody>
          <a:bodyPr/>
          <a:lstStyle/>
          <a:p>
            <a:fld id="{00EBD5E1-2BF4-0046-8690-B635A98AD408}" type="slidenum">
              <a:rPr lang="en-US" smtClean="0"/>
              <a:t>‹#›</a:t>
            </a:fld>
            <a:endParaRPr lang="en-US"/>
          </a:p>
        </p:txBody>
      </p:sp>
    </p:spTree>
    <p:extLst>
      <p:ext uri="{BB962C8B-B14F-4D97-AF65-F5344CB8AC3E}">
        <p14:creationId xmlns:p14="http://schemas.microsoft.com/office/powerpoint/2010/main" val="2874852275"/>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0A18C57-51C7-3D4A-7849-96E6D2709964}"/>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589A9307-751C-7318-30A3-6E570141284B}"/>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E7430150-B7EA-FCD6-FD35-408B9992086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B80775B-CCFE-810B-E1B8-164EF18B22D7}"/>
              </a:ext>
            </a:extLst>
          </p:cNvPr>
          <p:cNvSpPr>
            <a:spLocks noGrp="1"/>
          </p:cNvSpPr>
          <p:nvPr>
            <p:ph type="dt" sz="half" idx="10"/>
          </p:nvPr>
        </p:nvSpPr>
        <p:spPr/>
        <p:txBody>
          <a:bodyPr/>
          <a:lstStyle/>
          <a:p>
            <a:fld id="{B6F872ED-B232-E04C-B103-D65FBEB9AD4B}" type="datetimeFigureOut">
              <a:rPr lang="en-US" smtClean="0"/>
              <a:t>4/8/25</a:t>
            </a:fld>
            <a:endParaRPr lang="en-US"/>
          </a:p>
        </p:txBody>
      </p:sp>
      <p:sp>
        <p:nvSpPr>
          <p:cNvPr id="6" name="Footer Placeholder 5">
            <a:extLst>
              <a:ext uri="{FF2B5EF4-FFF2-40B4-BE49-F238E27FC236}">
                <a16:creationId xmlns:a16="http://schemas.microsoft.com/office/drawing/2014/main" id="{D08E056B-3DF7-E5EC-79C8-602D2AACDA4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44CF89B-A989-6683-B20A-78A4BAA2D1EA}"/>
              </a:ext>
            </a:extLst>
          </p:cNvPr>
          <p:cNvSpPr>
            <a:spLocks noGrp="1"/>
          </p:cNvSpPr>
          <p:nvPr>
            <p:ph type="sldNum" sz="quarter" idx="12"/>
          </p:nvPr>
        </p:nvSpPr>
        <p:spPr/>
        <p:txBody>
          <a:bodyPr/>
          <a:lstStyle/>
          <a:p>
            <a:fld id="{00EBD5E1-2BF4-0046-8690-B635A98AD408}" type="slidenum">
              <a:rPr lang="en-US" smtClean="0"/>
              <a:t>‹#›</a:t>
            </a:fld>
            <a:endParaRPr lang="en-US"/>
          </a:p>
        </p:txBody>
      </p:sp>
    </p:spTree>
    <p:extLst>
      <p:ext uri="{BB962C8B-B14F-4D97-AF65-F5344CB8AC3E}">
        <p14:creationId xmlns:p14="http://schemas.microsoft.com/office/powerpoint/2010/main" val="1661290178"/>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83AD1242-5E6A-D2EA-64B1-C8514F70EC5E}"/>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FF2BFC7E-521D-44B3-04CB-0AFBAA208DD4}"/>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01C4312B-C996-DC8E-FA4A-9EF5D914F029}"/>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B6F872ED-B232-E04C-B103-D65FBEB9AD4B}" type="datetimeFigureOut">
              <a:rPr lang="en-US" smtClean="0"/>
              <a:t>4/8/25</a:t>
            </a:fld>
            <a:endParaRPr lang="en-US"/>
          </a:p>
        </p:txBody>
      </p:sp>
      <p:sp>
        <p:nvSpPr>
          <p:cNvPr id="5" name="Footer Placeholder 4">
            <a:extLst>
              <a:ext uri="{FF2B5EF4-FFF2-40B4-BE49-F238E27FC236}">
                <a16:creationId xmlns:a16="http://schemas.microsoft.com/office/drawing/2014/main" id="{93A77960-D12B-E171-0FBB-7082200120C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en-US"/>
          </a:p>
        </p:txBody>
      </p:sp>
      <p:sp>
        <p:nvSpPr>
          <p:cNvPr id="6" name="Slide Number Placeholder 5">
            <a:extLst>
              <a:ext uri="{FF2B5EF4-FFF2-40B4-BE49-F238E27FC236}">
                <a16:creationId xmlns:a16="http://schemas.microsoft.com/office/drawing/2014/main" id="{50DEA788-25CF-20B1-390C-549C3FDA16EC}"/>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82000"/>
                  </a:schemeClr>
                </a:solidFill>
              </a:defRPr>
            </a:lvl1pPr>
          </a:lstStyle>
          <a:p>
            <a:fld id="{00EBD5E1-2BF4-0046-8690-B635A98AD408}" type="slidenum">
              <a:rPr lang="en-US" smtClean="0"/>
              <a:t>‹#›</a:t>
            </a:fld>
            <a:endParaRPr lang="en-US"/>
          </a:p>
        </p:txBody>
      </p:sp>
    </p:spTree>
    <p:extLst>
      <p:ext uri="{BB962C8B-B14F-4D97-AF65-F5344CB8AC3E}">
        <p14:creationId xmlns:p14="http://schemas.microsoft.com/office/powerpoint/2010/main" val="3072992760"/>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hyperlink" Target="https://github.com/liu3zhenlab/protmap.git" TargetMode="Externa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17.xml.rels><?xml version="1.0" encoding="UTF-8" standalone="yes"?>
<Relationships xmlns="http://schemas.openxmlformats.org/package/2006/relationships"><Relationship Id="rId3" Type="http://schemas.openxmlformats.org/officeDocument/2006/relationships/hyperlink" Target="https://youtu.be/gg7WjuFs8F4?si=Fs4YT-CmnF68_UGu" TargetMode="External"/><Relationship Id="rId2" Type="http://schemas.openxmlformats.org/officeDocument/2006/relationships/image" Target="../media/image6.gif"/><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image" Target="../media/image7.jpeg"/><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2" Type="http://schemas.openxmlformats.org/officeDocument/2006/relationships/hyperlink" Target="https://www.ebi.ac.uk/training/online/courses/alphafold/" TargetMode="External"/><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hyperlink" Target="https://alphafoldserver.com/" TargetMode="Externa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11.png"/><Relationship Id="rId4" Type="http://schemas.openxmlformats.org/officeDocument/2006/relationships/notesSlide" Target="../notesSlides/notesSlide10.xml"/></Relationships>
</file>

<file path=ppt/slides/_rels/slide28.xml.rels><?xml version="1.0" encoding="UTF-8" standalone="yes"?>
<Relationships xmlns="http://schemas.openxmlformats.org/package/2006/relationships"><Relationship Id="rId3" Type="http://schemas.openxmlformats.org/officeDocument/2006/relationships/hyperlink" Target="https://alphafoldserver.com/" TargetMode="External"/><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2.xml"/><Relationship Id="rId1" Type="http://schemas.openxmlformats.org/officeDocument/2006/relationships/slideLayout" Target="../slideLayouts/slideLayout2.xml"/><Relationship Id="rId4" Type="http://schemas.openxmlformats.org/officeDocument/2006/relationships/image" Target="../media/image13.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3" Type="http://schemas.openxmlformats.org/officeDocument/2006/relationships/hyperlink" Target="https://www.rbvi.ucsf.edu/chimerax/" TargetMode="External"/><Relationship Id="rId2" Type="http://schemas.openxmlformats.org/officeDocument/2006/relationships/image" Target="../media/image14.png"/><Relationship Id="rId1" Type="http://schemas.openxmlformats.org/officeDocument/2006/relationships/slideLayout" Target="../slideLayouts/slideLayout2.xml"/><Relationship Id="rId4" Type="http://schemas.openxmlformats.org/officeDocument/2006/relationships/image" Target="../media/image15.gif"/></Relationships>
</file>

<file path=ppt/slides/_rels/slide32.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3.xml"/><Relationship Id="rId1" Type="http://schemas.openxmlformats.org/officeDocument/2006/relationships/slideLayout" Target="../slideLayouts/slideLayout2.xml"/><Relationship Id="rId4" Type="http://schemas.openxmlformats.org/officeDocument/2006/relationships/image" Target="../media/image17.pn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image" Target="../media/image18.png"/><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2.mp4"/><Relationship Id="rId1" Type="http://schemas.microsoft.com/office/2007/relationships/media" Target="../media/media2.mp4"/><Relationship Id="rId5" Type="http://schemas.openxmlformats.org/officeDocument/2006/relationships/image" Target="../media/image19.png"/><Relationship Id="rId4" Type="http://schemas.openxmlformats.org/officeDocument/2006/relationships/notesSlide" Target="../notesSlides/notesSlide14.xml"/></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3" Type="http://schemas.openxmlformats.org/officeDocument/2006/relationships/hyperlink" Target="https://github.com/lh3/miniprot" TargetMode="External"/><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558B508-DFC1-0E48-BF09-374FC79D43A1}"/>
              </a:ext>
            </a:extLst>
          </p:cNvPr>
          <p:cNvSpPr>
            <a:spLocks noGrp="1"/>
          </p:cNvSpPr>
          <p:nvPr>
            <p:ph type="ctrTitle"/>
          </p:nvPr>
        </p:nvSpPr>
        <p:spPr>
          <a:xfrm>
            <a:off x="1524000" y="1041991"/>
            <a:ext cx="9144000" cy="1470864"/>
          </a:xfrm>
        </p:spPr>
        <p:txBody>
          <a:bodyPr>
            <a:normAutofit/>
          </a:bodyPr>
          <a:lstStyle/>
          <a:p>
            <a:r>
              <a:rPr lang="en-US" sz="4800" dirty="0"/>
              <a:t>Protein alignment to a genome and protein structure prediction</a:t>
            </a:r>
          </a:p>
        </p:txBody>
      </p:sp>
      <p:sp>
        <p:nvSpPr>
          <p:cNvPr id="3" name="Subtitle 2">
            <a:extLst>
              <a:ext uri="{FF2B5EF4-FFF2-40B4-BE49-F238E27FC236}">
                <a16:creationId xmlns:a16="http://schemas.microsoft.com/office/drawing/2014/main" id="{7F8B7E28-EC4B-65AD-D6E7-62EE2013AFB4}"/>
              </a:ext>
            </a:extLst>
          </p:cNvPr>
          <p:cNvSpPr>
            <a:spLocks noGrp="1"/>
          </p:cNvSpPr>
          <p:nvPr>
            <p:ph type="subTitle" idx="1"/>
          </p:nvPr>
        </p:nvSpPr>
        <p:spPr>
          <a:xfrm>
            <a:off x="1524000" y="3507420"/>
            <a:ext cx="9144000" cy="2349347"/>
          </a:xfrm>
        </p:spPr>
        <p:txBody>
          <a:bodyPr>
            <a:normAutofit fontScale="92500" lnSpcReduction="20000"/>
          </a:bodyPr>
          <a:lstStyle/>
          <a:p>
            <a:r>
              <a:rPr lang="en-US" sz="3200" dirty="0"/>
              <a:t>Bioinformatics Applications (PLPTH813)</a:t>
            </a:r>
          </a:p>
          <a:p>
            <a:endParaRPr lang="en-US" sz="3200" dirty="0"/>
          </a:p>
          <a:p>
            <a:endParaRPr lang="en-US" sz="3200" dirty="0"/>
          </a:p>
          <a:p>
            <a:r>
              <a:rPr lang="en-US" sz="3200" dirty="0"/>
              <a:t>Sanzhen Liu</a:t>
            </a:r>
          </a:p>
          <a:p>
            <a:r>
              <a:rPr lang="en-US" sz="3200" dirty="0"/>
              <a:t>April 8, 2025</a:t>
            </a:r>
          </a:p>
        </p:txBody>
      </p:sp>
    </p:spTree>
    <p:extLst>
      <p:ext uri="{BB962C8B-B14F-4D97-AF65-F5344CB8AC3E}">
        <p14:creationId xmlns:p14="http://schemas.microsoft.com/office/powerpoint/2010/main" val="1663431501"/>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388EE1F-3EAC-3FDF-F494-510C768F7C08}"/>
              </a:ext>
            </a:extLst>
          </p:cNvPr>
          <p:cNvSpPr>
            <a:spLocks noGrp="1"/>
          </p:cNvSpPr>
          <p:nvPr>
            <p:ph type="title"/>
          </p:nvPr>
        </p:nvSpPr>
        <p:spPr>
          <a:xfrm>
            <a:off x="576380" y="375484"/>
            <a:ext cx="10515600" cy="708837"/>
          </a:xfrm>
        </p:spPr>
        <p:txBody>
          <a:bodyPr>
            <a:normAutofit/>
          </a:bodyPr>
          <a:lstStyle/>
          <a:p>
            <a:r>
              <a:rPr lang="en-US" sz="3200" dirty="0">
                <a:latin typeface="Calibri" panose="020F0502020204030204" pitchFamily="34" charset="0"/>
                <a:cs typeface="Calibri" panose="020F0502020204030204" pitchFamily="34" charset="0"/>
              </a:rPr>
              <a:t>Known issues</a:t>
            </a:r>
          </a:p>
        </p:txBody>
      </p:sp>
      <p:sp>
        <p:nvSpPr>
          <p:cNvPr id="3" name="Content Placeholder 2">
            <a:extLst>
              <a:ext uri="{FF2B5EF4-FFF2-40B4-BE49-F238E27FC236}">
                <a16:creationId xmlns:a16="http://schemas.microsoft.com/office/drawing/2014/main" id="{8FD5B2C2-EFB0-58EC-A7E9-FF9EB5281385}"/>
              </a:ext>
            </a:extLst>
          </p:cNvPr>
          <p:cNvSpPr>
            <a:spLocks noGrp="1"/>
          </p:cNvSpPr>
          <p:nvPr>
            <p:ph idx="1"/>
          </p:nvPr>
        </p:nvSpPr>
        <p:spPr>
          <a:xfrm>
            <a:off x="576380" y="1865973"/>
            <a:ext cx="10802355" cy="1222256"/>
          </a:xfrm>
        </p:spPr>
        <p:txBody>
          <a:bodyPr>
            <a:normAutofit fontScale="92500"/>
          </a:bodyPr>
          <a:lstStyle/>
          <a:p>
            <a:pPr marL="0" indent="0">
              <a:buNone/>
            </a:pPr>
            <a:r>
              <a:rPr lang="en-US" dirty="0">
                <a:latin typeface="Calibri" panose="020F0502020204030204" pitchFamily="34" charset="0"/>
                <a:cs typeface="Calibri" panose="020F0502020204030204" pitchFamily="34" charset="0"/>
              </a:rPr>
              <a:t>"</a:t>
            </a:r>
            <a:r>
              <a:rPr lang="en-US" dirty="0" err="1">
                <a:latin typeface="Calibri" panose="020F0502020204030204" pitchFamily="34" charset="0"/>
                <a:cs typeface="Calibri" panose="020F0502020204030204" pitchFamily="34" charset="0"/>
              </a:rPr>
              <a:t>Miniprot</a:t>
            </a:r>
            <a:r>
              <a:rPr lang="en-US" dirty="0">
                <a:latin typeface="Calibri" panose="020F0502020204030204" pitchFamily="34" charset="0"/>
                <a:cs typeface="Calibri" panose="020F0502020204030204" pitchFamily="34" charset="0"/>
              </a:rPr>
              <a:t> aligns each protein independently. When multiple proteins are mapped to the same locus, </a:t>
            </a:r>
            <a:r>
              <a:rPr lang="en-US" dirty="0" err="1">
                <a:latin typeface="Calibri" panose="020F0502020204030204" pitchFamily="34" charset="0"/>
                <a:cs typeface="Calibri" panose="020F0502020204030204" pitchFamily="34" charset="0"/>
              </a:rPr>
              <a:t>miniprot</a:t>
            </a:r>
            <a:r>
              <a:rPr lang="en-US" dirty="0">
                <a:latin typeface="Calibri" panose="020F0502020204030204" pitchFamily="34" charset="0"/>
                <a:cs typeface="Calibri" panose="020F0502020204030204" pitchFamily="34" charset="0"/>
              </a:rPr>
              <a:t> is unable to merge identical gene models or resolve conflicts between alignments." – </a:t>
            </a:r>
            <a:r>
              <a:rPr lang="en-US" b="0" dirty="0">
                <a:effectLst/>
                <a:latin typeface="Calibri" panose="020F0502020204030204" pitchFamily="34" charset="0"/>
                <a:cs typeface="Calibri" panose="020F0502020204030204" pitchFamily="34" charset="0"/>
              </a:rPr>
              <a:t>Li H, 2023, Bioinformatics</a:t>
            </a:r>
            <a:endParaRPr lang="en-US" dirty="0">
              <a:latin typeface="Calibri" panose="020F0502020204030204" pitchFamily="34" charset="0"/>
              <a:cs typeface="Calibri" panose="020F0502020204030204" pitchFamily="34" charset="0"/>
            </a:endParaRPr>
          </a:p>
        </p:txBody>
      </p:sp>
      <p:sp>
        <p:nvSpPr>
          <p:cNvPr id="4" name="TextBox 3">
            <a:extLst>
              <a:ext uri="{FF2B5EF4-FFF2-40B4-BE49-F238E27FC236}">
                <a16:creationId xmlns:a16="http://schemas.microsoft.com/office/drawing/2014/main" id="{C10DEFF0-3FCC-C4D3-B199-1A4B514689B8}"/>
              </a:ext>
            </a:extLst>
          </p:cNvPr>
          <p:cNvSpPr txBox="1"/>
          <p:nvPr/>
        </p:nvSpPr>
        <p:spPr>
          <a:xfrm>
            <a:off x="2317109" y="3790042"/>
            <a:ext cx="534121" cy="1938992"/>
          </a:xfrm>
          <a:prstGeom prst="rect">
            <a:avLst/>
          </a:prstGeom>
          <a:noFill/>
        </p:spPr>
        <p:txBody>
          <a:bodyPr wrap="none" rtlCol="0">
            <a:spAutoFit/>
          </a:bodyPr>
          <a:lstStyle/>
          <a:p>
            <a:r>
              <a:rPr lang="en-US" sz="2400" dirty="0">
                <a:solidFill>
                  <a:schemeClr val="tx2">
                    <a:lumMod val="90000"/>
                    <a:lumOff val="10000"/>
                  </a:schemeClr>
                </a:solidFill>
                <a:latin typeface="Calibri" panose="020F0502020204030204" pitchFamily="34" charset="0"/>
                <a:cs typeface="Calibri" panose="020F0502020204030204" pitchFamily="34" charset="0"/>
              </a:rPr>
              <a:t>G1</a:t>
            </a:r>
          </a:p>
          <a:p>
            <a:endParaRPr lang="en-US" sz="2400" dirty="0">
              <a:latin typeface="Calibri" panose="020F0502020204030204" pitchFamily="34" charset="0"/>
              <a:cs typeface="Calibri" panose="020F0502020204030204" pitchFamily="34" charset="0"/>
            </a:endParaRPr>
          </a:p>
          <a:p>
            <a:r>
              <a:rPr lang="en-US" sz="2400" dirty="0">
                <a:solidFill>
                  <a:schemeClr val="accent2">
                    <a:lumMod val="50000"/>
                  </a:schemeClr>
                </a:solidFill>
                <a:latin typeface="Calibri" panose="020F0502020204030204" pitchFamily="34" charset="0"/>
                <a:cs typeface="Calibri" panose="020F0502020204030204" pitchFamily="34" charset="0"/>
              </a:rPr>
              <a:t>G2</a:t>
            </a:r>
          </a:p>
          <a:p>
            <a:endParaRPr lang="en-US" sz="2400" dirty="0">
              <a:latin typeface="Calibri" panose="020F0502020204030204" pitchFamily="34" charset="0"/>
              <a:cs typeface="Calibri" panose="020F0502020204030204" pitchFamily="34" charset="0"/>
            </a:endParaRPr>
          </a:p>
          <a:p>
            <a:r>
              <a:rPr lang="en-US" sz="2400" dirty="0">
                <a:solidFill>
                  <a:schemeClr val="accent5">
                    <a:lumMod val="50000"/>
                  </a:schemeClr>
                </a:solidFill>
                <a:latin typeface="Calibri" panose="020F0502020204030204" pitchFamily="34" charset="0"/>
                <a:cs typeface="Calibri" panose="020F0502020204030204" pitchFamily="34" charset="0"/>
              </a:rPr>
              <a:t>G3</a:t>
            </a:r>
          </a:p>
        </p:txBody>
      </p:sp>
      <p:sp>
        <p:nvSpPr>
          <p:cNvPr id="5" name="TextBox 4">
            <a:extLst>
              <a:ext uri="{FF2B5EF4-FFF2-40B4-BE49-F238E27FC236}">
                <a16:creationId xmlns:a16="http://schemas.microsoft.com/office/drawing/2014/main" id="{17D8BDD8-392C-85DE-4F7B-09C13BBA489E}"/>
              </a:ext>
            </a:extLst>
          </p:cNvPr>
          <p:cNvSpPr txBox="1"/>
          <p:nvPr/>
        </p:nvSpPr>
        <p:spPr>
          <a:xfrm>
            <a:off x="3536316" y="4528705"/>
            <a:ext cx="1382879" cy="461665"/>
          </a:xfrm>
          <a:prstGeom prst="rect">
            <a:avLst/>
          </a:prstGeom>
          <a:noFill/>
        </p:spPr>
        <p:txBody>
          <a:bodyPr wrap="none" rtlCol="0">
            <a:spAutoFit/>
          </a:bodyPr>
          <a:lstStyle/>
          <a:p>
            <a:r>
              <a:rPr lang="en-US" sz="2400" dirty="0">
                <a:latin typeface="Calibri" panose="020F0502020204030204" pitchFamily="34" charset="0"/>
                <a:cs typeface="Calibri" panose="020F0502020204030204" pitchFamily="34" charset="0"/>
              </a:rPr>
              <a:t>reference</a:t>
            </a:r>
          </a:p>
        </p:txBody>
      </p:sp>
      <p:cxnSp>
        <p:nvCxnSpPr>
          <p:cNvPr id="7" name="Curved Connector 6">
            <a:extLst>
              <a:ext uri="{FF2B5EF4-FFF2-40B4-BE49-F238E27FC236}">
                <a16:creationId xmlns:a16="http://schemas.microsoft.com/office/drawing/2014/main" id="{A3E1B677-7465-8167-4843-75FD0C3EF79D}"/>
              </a:ext>
            </a:extLst>
          </p:cNvPr>
          <p:cNvCxnSpPr>
            <a:endCxn id="5" idx="1"/>
          </p:cNvCxnSpPr>
          <p:nvPr/>
        </p:nvCxnSpPr>
        <p:spPr>
          <a:xfrm rot="16200000" flipH="1">
            <a:off x="2860572" y="4083794"/>
            <a:ext cx="700138" cy="651349"/>
          </a:xfrm>
          <a:prstGeom prst="curvedConnector2">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9" name="Curved Connector 8">
            <a:extLst>
              <a:ext uri="{FF2B5EF4-FFF2-40B4-BE49-F238E27FC236}">
                <a16:creationId xmlns:a16="http://schemas.microsoft.com/office/drawing/2014/main" id="{45D0D0C9-929B-2ED4-9AC9-23C80370D5D0}"/>
              </a:ext>
            </a:extLst>
          </p:cNvPr>
          <p:cNvCxnSpPr>
            <a:endCxn id="5" idx="1"/>
          </p:cNvCxnSpPr>
          <p:nvPr/>
        </p:nvCxnSpPr>
        <p:spPr>
          <a:xfrm rot="5400000" flipH="1" flipV="1">
            <a:off x="2834152" y="4810353"/>
            <a:ext cx="752978" cy="651349"/>
          </a:xfrm>
          <a:prstGeom prst="curvedConnector2">
            <a:avLst/>
          </a:prstGeom>
          <a:ln>
            <a:tailEnd type="triangle"/>
          </a:ln>
        </p:spPr>
        <p:style>
          <a:lnRef idx="2">
            <a:schemeClr val="accent1"/>
          </a:lnRef>
          <a:fillRef idx="0">
            <a:schemeClr val="accent1"/>
          </a:fillRef>
          <a:effectRef idx="1">
            <a:schemeClr val="accent1"/>
          </a:effectRef>
          <a:fontRef idx="minor">
            <a:schemeClr val="tx1"/>
          </a:fontRef>
        </p:style>
      </p:cxnSp>
      <p:cxnSp>
        <p:nvCxnSpPr>
          <p:cNvPr id="11" name="Straight Arrow Connector 10">
            <a:extLst>
              <a:ext uri="{FF2B5EF4-FFF2-40B4-BE49-F238E27FC236}">
                <a16:creationId xmlns:a16="http://schemas.microsoft.com/office/drawing/2014/main" id="{564A49A9-8E8D-26CB-ED40-1C82541B3045}"/>
              </a:ext>
            </a:extLst>
          </p:cNvPr>
          <p:cNvCxnSpPr>
            <a:cxnSpLocks/>
            <a:stCxn id="4" idx="3"/>
            <a:endCxn id="5" idx="1"/>
          </p:cNvCxnSpPr>
          <p:nvPr/>
        </p:nvCxnSpPr>
        <p:spPr>
          <a:xfrm>
            <a:off x="2851230" y="4759538"/>
            <a:ext cx="685086" cy="0"/>
          </a:xfrm>
          <a:prstGeom prst="straightConnector1">
            <a:avLst/>
          </a:prstGeom>
          <a:ln>
            <a:tailEnd type="triangle"/>
          </a:ln>
        </p:spPr>
        <p:style>
          <a:lnRef idx="2">
            <a:schemeClr val="accent1"/>
          </a:lnRef>
          <a:fillRef idx="0">
            <a:schemeClr val="accent1"/>
          </a:fillRef>
          <a:effectRef idx="1">
            <a:schemeClr val="accent1"/>
          </a:effectRef>
          <a:fontRef idx="minor">
            <a:schemeClr val="tx1"/>
          </a:fontRef>
        </p:style>
      </p:cxnSp>
      <p:sp>
        <p:nvSpPr>
          <p:cNvPr id="12" name="TextBox 11">
            <a:extLst>
              <a:ext uri="{FF2B5EF4-FFF2-40B4-BE49-F238E27FC236}">
                <a16:creationId xmlns:a16="http://schemas.microsoft.com/office/drawing/2014/main" id="{EDC6FCB6-9BB4-A222-97FE-5619DC93BC7C}"/>
              </a:ext>
            </a:extLst>
          </p:cNvPr>
          <p:cNvSpPr txBox="1"/>
          <p:nvPr/>
        </p:nvSpPr>
        <p:spPr>
          <a:xfrm>
            <a:off x="6378752" y="3058741"/>
            <a:ext cx="1071127" cy="1200329"/>
          </a:xfrm>
          <a:prstGeom prst="rect">
            <a:avLst/>
          </a:prstGeom>
          <a:noFill/>
        </p:spPr>
        <p:txBody>
          <a:bodyPr wrap="none" rtlCol="0">
            <a:spAutoFit/>
          </a:bodyPr>
          <a:lstStyle/>
          <a:p>
            <a:r>
              <a:rPr lang="en-US" sz="2400" dirty="0">
                <a:solidFill>
                  <a:schemeClr val="tx2">
                    <a:lumMod val="90000"/>
                    <a:lumOff val="10000"/>
                  </a:schemeClr>
                </a:solidFill>
                <a:latin typeface="Calibri" panose="020F0502020204030204" pitchFamily="34" charset="0"/>
                <a:cs typeface="Calibri" panose="020F0502020204030204" pitchFamily="34" charset="0"/>
              </a:rPr>
              <a:t>homo1</a:t>
            </a:r>
          </a:p>
          <a:p>
            <a:r>
              <a:rPr lang="en-US" sz="2400" dirty="0">
                <a:solidFill>
                  <a:schemeClr val="tx2">
                    <a:lumMod val="90000"/>
                    <a:lumOff val="10000"/>
                  </a:schemeClr>
                </a:solidFill>
                <a:latin typeface="Calibri" panose="020F0502020204030204" pitchFamily="34" charset="0"/>
                <a:cs typeface="Calibri" panose="020F0502020204030204" pitchFamily="34" charset="0"/>
              </a:rPr>
              <a:t>homo2</a:t>
            </a:r>
          </a:p>
          <a:p>
            <a:r>
              <a:rPr lang="en-US" sz="2400" dirty="0">
                <a:solidFill>
                  <a:schemeClr val="tx2">
                    <a:lumMod val="90000"/>
                    <a:lumOff val="10000"/>
                  </a:schemeClr>
                </a:solidFill>
                <a:latin typeface="Calibri" panose="020F0502020204030204" pitchFamily="34" charset="0"/>
                <a:cs typeface="Calibri" panose="020F0502020204030204" pitchFamily="34" charset="0"/>
              </a:rPr>
              <a:t>homo3</a:t>
            </a:r>
          </a:p>
        </p:txBody>
      </p:sp>
      <p:sp>
        <p:nvSpPr>
          <p:cNvPr id="13" name="TextBox 12">
            <a:extLst>
              <a:ext uri="{FF2B5EF4-FFF2-40B4-BE49-F238E27FC236}">
                <a16:creationId xmlns:a16="http://schemas.microsoft.com/office/drawing/2014/main" id="{34938BD0-65D9-1B05-2B24-692A9E7FD996}"/>
              </a:ext>
            </a:extLst>
          </p:cNvPr>
          <p:cNvSpPr txBox="1"/>
          <p:nvPr/>
        </p:nvSpPr>
        <p:spPr>
          <a:xfrm>
            <a:off x="5693666" y="3428073"/>
            <a:ext cx="567784" cy="461665"/>
          </a:xfrm>
          <a:prstGeom prst="rect">
            <a:avLst/>
          </a:prstGeom>
          <a:noFill/>
        </p:spPr>
        <p:txBody>
          <a:bodyPr wrap="none" rtlCol="0">
            <a:spAutoFit/>
          </a:bodyPr>
          <a:lstStyle/>
          <a:p>
            <a:r>
              <a:rPr lang="en-US" sz="2400" dirty="0">
                <a:solidFill>
                  <a:schemeClr val="tx2">
                    <a:lumMod val="90000"/>
                    <a:lumOff val="10000"/>
                  </a:schemeClr>
                </a:solidFill>
              </a:rPr>
              <a:t>G1</a:t>
            </a:r>
          </a:p>
        </p:txBody>
      </p:sp>
      <p:sp>
        <p:nvSpPr>
          <p:cNvPr id="14" name="Right Arrow 13">
            <a:extLst>
              <a:ext uri="{FF2B5EF4-FFF2-40B4-BE49-F238E27FC236}">
                <a16:creationId xmlns:a16="http://schemas.microsoft.com/office/drawing/2014/main" id="{B3A6E218-2CD4-7D08-CB9C-0EDF425FDD3D}"/>
              </a:ext>
            </a:extLst>
          </p:cNvPr>
          <p:cNvSpPr/>
          <p:nvPr/>
        </p:nvSpPr>
        <p:spPr>
          <a:xfrm>
            <a:off x="5031961" y="4626471"/>
            <a:ext cx="432391" cy="307194"/>
          </a:xfrm>
          <a:prstGeom prst="rightArrow">
            <a:avLst/>
          </a:prstGeom>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TextBox 14">
            <a:extLst>
              <a:ext uri="{FF2B5EF4-FFF2-40B4-BE49-F238E27FC236}">
                <a16:creationId xmlns:a16="http://schemas.microsoft.com/office/drawing/2014/main" id="{24BEC182-5B4F-10D1-A941-01855B229239}"/>
              </a:ext>
            </a:extLst>
          </p:cNvPr>
          <p:cNvSpPr txBox="1"/>
          <p:nvPr/>
        </p:nvSpPr>
        <p:spPr>
          <a:xfrm>
            <a:off x="6378752" y="4170464"/>
            <a:ext cx="1071127" cy="1200329"/>
          </a:xfrm>
          <a:prstGeom prst="rect">
            <a:avLst/>
          </a:prstGeom>
          <a:noFill/>
        </p:spPr>
        <p:txBody>
          <a:bodyPr wrap="none" rtlCol="0">
            <a:spAutoFit/>
          </a:bodyPr>
          <a:lstStyle/>
          <a:p>
            <a:r>
              <a:rPr lang="en-US" sz="2400" dirty="0">
                <a:solidFill>
                  <a:schemeClr val="accent2">
                    <a:lumMod val="50000"/>
                  </a:schemeClr>
                </a:solidFill>
                <a:latin typeface="Calibri" panose="020F0502020204030204" pitchFamily="34" charset="0"/>
                <a:cs typeface="Calibri" panose="020F0502020204030204" pitchFamily="34" charset="0"/>
              </a:rPr>
              <a:t>homo1</a:t>
            </a:r>
          </a:p>
          <a:p>
            <a:r>
              <a:rPr lang="en-US" sz="2400" dirty="0">
                <a:solidFill>
                  <a:schemeClr val="accent2">
                    <a:lumMod val="50000"/>
                  </a:schemeClr>
                </a:solidFill>
                <a:latin typeface="Calibri" panose="020F0502020204030204" pitchFamily="34" charset="0"/>
                <a:cs typeface="Calibri" panose="020F0502020204030204" pitchFamily="34" charset="0"/>
              </a:rPr>
              <a:t>homo2</a:t>
            </a:r>
          </a:p>
          <a:p>
            <a:r>
              <a:rPr lang="en-US" sz="2400" dirty="0">
                <a:solidFill>
                  <a:schemeClr val="accent2">
                    <a:lumMod val="50000"/>
                  </a:schemeClr>
                </a:solidFill>
                <a:latin typeface="Calibri" panose="020F0502020204030204" pitchFamily="34" charset="0"/>
                <a:cs typeface="Calibri" panose="020F0502020204030204" pitchFamily="34" charset="0"/>
              </a:rPr>
              <a:t>homo3</a:t>
            </a:r>
          </a:p>
        </p:txBody>
      </p:sp>
      <p:sp>
        <p:nvSpPr>
          <p:cNvPr id="16" name="TextBox 15">
            <a:extLst>
              <a:ext uri="{FF2B5EF4-FFF2-40B4-BE49-F238E27FC236}">
                <a16:creationId xmlns:a16="http://schemas.microsoft.com/office/drawing/2014/main" id="{E3A0004C-22DD-7785-99A1-73B8B8C1FF4E}"/>
              </a:ext>
            </a:extLst>
          </p:cNvPr>
          <p:cNvSpPr txBox="1"/>
          <p:nvPr/>
        </p:nvSpPr>
        <p:spPr>
          <a:xfrm>
            <a:off x="5693666" y="4539796"/>
            <a:ext cx="567784" cy="461665"/>
          </a:xfrm>
          <a:prstGeom prst="rect">
            <a:avLst/>
          </a:prstGeom>
          <a:noFill/>
        </p:spPr>
        <p:txBody>
          <a:bodyPr wrap="none" rtlCol="0">
            <a:spAutoFit/>
          </a:bodyPr>
          <a:lstStyle/>
          <a:p>
            <a:r>
              <a:rPr lang="en-US" sz="2400" dirty="0">
                <a:solidFill>
                  <a:schemeClr val="accent2">
                    <a:lumMod val="50000"/>
                  </a:schemeClr>
                </a:solidFill>
              </a:rPr>
              <a:t>G2</a:t>
            </a:r>
          </a:p>
        </p:txBody>
      </p:sp>
      <p:sp>
        <p:nvSpPr>
          <p:cNvPr id="17" name="TextBox 16">
            <a:extLst>
              <a:ext uri="{FF2B5EF4-FFF2-40B4-BE49-F238E27FC236}">
                <a16:creationId xmlns:a16="http://schemas.microsoft.com/office/drawing/2014/main" id="{3F943A9F-37A3-24D7-32E2-D5CCFC60C6F0}"/>
              </a:ext>
            </a:extLst>
          </p:cNvPr>
          <p:cNvSpPr txBox="1"/>
          <p:nvPr/>
        </p:nvSpPr>
        <p:spPr>
          <a:xfrm>
            <a:off x="6378752" y="5282187"/>
            <a:ext cx="1071127" cy="1200329"/>
          </a:xfrm>
          <a:prstGeom prst="rect">
            <a:avLst/>
          </a:prstGeom>
          <a:noFill/>
        </p:spPr>
        <p:txBody>
          <a:bodyPr wrap="none" rtlCol="0">
            <a:spAutoFit/>
          </a:bodyPr>
          <a:lstStyle/>
          <a:p>
            <a:r>
              <a:rPr lang="en-US" sz="2400" dirty="0">
                <a:solidFill>
                  <a:schemeClr val="accent5">
                    <a:lumMod val="50000"/>
                  </a:schemeClr>
                </a:solidFill>
                <a:latin typeface="Calibri" panose="020F0502020204030204" pitchFamily="34" charset="0"/>
                <a:cs typeface="Calibri" panose="020F0502020204030204" pitchFamily="34" charset="0"/>
              </a:rPr>
              <a:t>homo1</a:t>
            </a:r>
          </a:p>
          <a:p>
            <a:r>
              <a:rPr lang="en-US" sz="2400" dirty="0">
                <a:solidFill>
                  <a:schemeClr val="accent5">
                    <a:lumMod val="50000"/>
                  </a:schemeClr>
                </a:solidFill>
                <a:latin typeface="Calibri" panose="020F0502020204030204" pitchFamily="34" charset="0"/>
                <a:cs typeface="Calibri" panose="020F0502020204030204" pitchFamily="34" charset="0"/>
              </a:rPr>
              <a:t>homo2</a:t>
            </a:r>
          </a:p>
          <a:p>
            <a:r>
              <a:rPr lang="en-US" sz="2400" dirty="0">
                <a:solidFill>
                  <a:schemeClr val="accent5">
                    <a:lumMod val="50000"/>
                  </a:schemeClr>
                </a:solidFill>
                <a:latin typeface="Calibri" panose="020F0502020204030204" pitchFamily="34" charset="0"/>
                <a:cs typeface="Calibri" panose="020F0502020204030204" pitchFamily="34" charset="0"/>
              </a:rPr>
              <a:t>homo3</a:t>
            </a:r>
          </a:p>
        </p:txBody>
      </p:sp>
      <p:sp>
        <p:nvSpPr>
          <p:cNvPr id="18" name="TextBox 17">
            <a:extLst>
              <a:ext uri="{FF2B5EF4-FFF2-40B4-BE49-F238E27FC236}">
                <a16:creationId xmlns:a16="http://schemas.microsoft.com/office/drawing/2014/main" id="{2CF980E2-DC78-75F1-2B47-7B3B36EA31ED}"/>
              </a:ext>
            </a:extLst>
          </p:cNvPr>
          <p:cNvSpPr txBox="1"/>
          <p:nvPr/>
        </p:nvSpPr>
        <p:spPr>
          <a:xfrm>
            <a:off x="5693666" y="5651519"/>
            <a:ext cx="567784" cy="461665"/>
          </a:xfrm>
          <a:prstGeom prst="rect">
            <a:avLst/>
          </a:prstGeom>
          <a:noFill/>
        </p:spPr>
        <p:txBody>
          <a:bodyPr wrap="none" rtlCol="0">
            <a:spAutoFit/>
          </a:bodyPr>
          <a:lstStyle/>
          <a:p>
            <a:r>
              <a:rPr lang="en-US" sz="2400" dirty="0">
                <a:solidFill>
                  <a:schemeClr val="accent5">
                    <a:lumMod val="50000"/>
                  </a:schemeClr>
                </a:solidFill>
              </a:rPr>
              <a:t>G3</a:t>
            </a:r>
          </a:p>
        </p:txBody>
      </p:sp>
      <p:sp>
        <p:nvSpPr>
          <p:cNvPr id="24" name="TextBox 23">
            <a:extLst>
              <a:ext uri="{FF2B5EF4-FFF2-40B4-BE49-F238E27FC236}">
                <a16:creationId xmlns:a16="http://schemas.microsoft.com/office/drawing/2014/main" id="{74A792B3-B330-645B-A725-FB77DF355818}"/>
              </a:ext>
            </a:extLst>
          </p:cNvPr>
          <p:cNvSpPr txBox="1"/>
          <p:nvPr/>
        </p:nvSpPr>
        <p:spPr>
          <a:xfrm>
            <a:off x="8991874" y="3413258"/>
            <a:ext cx="1071127" cy="461665"/>
          </a:xfrm>
          <a:prstGeom prst="rect">
            <a:avLst/>
          </a:prstGeom>
          <a:noFill/>
        </p:spPr>
        <p:txBody>
          <a:bodyPr wrap="none" rtlCol="0">
            <a:spAutoFit/>
          </a:bodyPr>
          <a:lstStyle/>
          <a:p>
            <a:r>
              <a:rPr lang="en-US" sz="2400" dirty="0">
                <a:solidFill>
                  <a:schemeClr val="tx2">
                    <a:lumMod val="90000"/>
                    <a:lumOff val="10000"/>
                  </a:schemeClr>
                </a:solidFill>
                <a:latin typeface="Calibri" panose="020F0502020204030204" pitchFamily="34" charset="0"/>
                <a:cs typeface="Calibri" panose="020F0502020204030204" pitchFamily="34" charset="0"/>
              </a:rPr>
              <a:t>homo1</a:t>
            </a:r>
          </a:p>
        </p:txBody>
      </p:sp>
      <p:sp>
        <p:nvSpPr>
          <p:cNvPr id="25" name="TextBox 24">
            <a:extLst>
              <a:ext uri="{FF2B5EF4-FFF2-40B4-BE49-F238E27FC236}">
                <a16:creationId xmlns:a16="http://schemas.microsoft.com/office/drawing/2014/main" id="{2D60703C-9585-7764-0A0C-F24FAF575D05}"/>
              </a:ext>
            </a:extLst>
          </p:cNvPr>
          <p:cNvSpPr txBox="1"/>
          <p:nvPr/>
        </p:nvSpPr>
        <p:spPr>
          <a:xfrm>
            <a:off x="8411685" y="3428073"/>
            <a:ext cx="567784" cy="461665"/>
          </a:xfrm>
          <a:prstGeom prst="rect">
            <a:avLst/>
          </a:prstGeom>
          <a:noFill/>
        </p:spPr>
        <p:txBody>
          <a:bodyPr wrap="none" rtlCol="0">
            <a:spAutoFit/>
          </a:bodyPr>
          <a:lstStyle/>
          <a:p>
            <a:r>
              <a:rPr lang="en-US" sz="2400" dirty="0">
                <a:solidFill>
                  <a:schemeClr val="tx2">
                    <a:lumMod val="90000"/>
                    <a:lumOff val="10000"/>
                  </a:schemeClr>
                </a:solidFill>
              </a:rPr>
              <a:t>G1</a:t>
            </a:r>
          </a:p>
        </p:txBody>
      </p:sp>
      <p:sp>
        <p:nvSpPr>
          <p:cNvPr id="27" name="TextBox 26">
            <a:extLst>
              <a:ext uri="{FF2B5EF4-FFF2-40B4-BE49-F238E27FC236}">
                <a16:creationId xmlns:a16="http://schemas.microsoft.com/office/drawing/2014/main" id="{AF77E0B1-BF25-D2BF-CC4F-2520B218B358}"/>
              </a:ext>
            </a:extLst>
          </p:cNvPr>
          <p:cNvSpPr txBox="1"/>
          <p:nvPr/>
        </p:nvSpPr>
        <p:spPr>
          <a:xfrm>
            <a:off x="8991874" y="4539796"/>
            <a:ext cx="1071127" cy="461665"/>
          </a:xfrm>
          <a:prstGeom prst="rect">
            <a:avLst/>
          </a:prstGeom>
          <a:noFill/>
        </p:spPr>
        <p:txBody>
          <a:bodyPr wrap="none" rtlCol="0">
            <a:spAutoFit/>
          </a:bodyPr>
          <a:lstStyle/>
          <a:p>
            <a:r>
              <a:rPr lang="en-US" sz="2400" dirty="0">
                <a:solidFill>
                  <a:schemeClr val="accent2">
                    <a:lumMod val="50000"/>
                  </a:schemeClr>
                </a:solidFill>
                <a:latin typeface="Calibri" panose="020F0502020204030204" pitchFamily="34" charset="0"/>
                <a:cs typeface="Calibri" panose="020F0502020204030204" pitchFamily="34" charset="0"/>
              </a:rPr>
              <a:t>homo2</a:t>
            </a:r>
          </a:p>
        </p:txBody>
      </p:sp>
      <p:sp>
        <p:nvSpPr>
          <p:cNvPr id="28" name="TextBox 27">
            <a:extLst>
              <a:ext uri="{FF2B5EF4-FFF2-40B4-BE49-F238E27FC236}">
                <a16:creationId xmlns:a16="http://schemas.microsoft.com/office/drawing/2014/main" id="{425DB54C-9F56-8DAF-74A5-A27681566AB6}"/>
              </a:ext>
            </a:extLst>
          </p:cNvPr>
          <p:cNvSpPr txBox="1"/>
          <p:nvPr/>
        </p:nvSpPr>
        <p:spPr>
          <a:xfrm>
            <a:off x="8411685" y="4539796"/>
            <a:ext cx="567784" cy="461665"/>
          </a:xfrm>
          <a:prstGeom prst="rect">
            <a:avLst/>
          </a:prstGeom>
          <a:noFill/>
        </p:spPr>
        <p:txBody>
          <a:bodyPr wrap="none" rtlCol="0">
            <a:spAutoFit/>
          </a:bodyPr>
          <a:lstStyle/>
          <a:p>
            <a:r>
              <a:rPr lang="en-US" sz="2400" dirty="0">
                <a:solidFill>
                  <a:schemeClr val="accent2">
                    <a:lumMod val="50000"/>
                  </a:schemeClr>
                </a:solidFill>
              </a:rPr>
              <a:t>G2</a:t>
            </a:r>
          </a:p>
        </p:txBody>
      </p:sp>
      <p:sp>
        <p:nvSpPr>
          <p:cNvPr id="29" name="TextBox 28">
            <a:extLst>
              <a:ext uri="{FF2B5EF4-FFF2-40B4-BE49-F238E27FC236}">
                <a16:creationId xmlns:a16="http://schemas.microsoft.com/office/drawing/2014/main" id="{141832DC-E0ED-EF8A-841E-015E9EB4AA06}"/>
              </a:ext>
            </a:extLst>
          </p:cNvPr>
          <p:cNvSpPr txBox="1"/>
          <p:nvPr/>
        </p:nvSpPr>
        <p:spPr>
          <a:xfrm>
            <a:off x="8991874" y="5651518"/>
            <a:ext cx="1071127" cy="461665"/>
          </a:xfrm>
          <a:prstGeom prst="rect">
            <a:avLst/>
          </a:prstGeom>
          <a:noFill/>
        </p:spPr>
        <p:txBody>
          <a:bodyPr wrap="none" rtlCol="0">
            <a:spAutoFit/>
          </a:bodyPr>
          <a:lstStyle/>
          <a:p>
            <a:r>
              <a:rPr lang="en-US" sz="2400" dirty="0">
                <a:solidFill>
                  <a:schemeClr val="accent5">
                    <a:lumMod val="50000"/>
                  </a:schemeClr>
                </a:solidFill>
                <a:latin typeface="Calibri" panose="020F0502020204030204" pitchFamily="34" charset="0"/>
                <a:cs typeface="Calibri" panose="020F0502020204030204" pitchFamily="34" charset="0"/>
              </a:rPr>
              <a:t>homo3</a:t>
            </a:r>
          </a:p>
        </p:txBody>
      </p:sp>
      <p:sp>
        <p:nvSpPr>
          <p:cNvPr id="30" name="TextBox 29">
            <a:extLst>
              <a:ext uri="{FF2B5EF4-FFF2-40B4-BE49-F238E27FC236}">
                <a16:creationId xmlns:a16="http://schemas.microsoft.com/office/drawing/2014/main" id="{1987A73C-E1F3-F413-1A58-183A2FE152B3}"/>
              </a:ext>
            </a:extLst>
          </p:cNvPr>
          <p:cNvSpPr txBox="1"/>
          <p:nvPr/>
        </p:nvSpPr>
        <p:spPr>
          <a:xfrm>
            <a:off x="8411685" y="5651519"/>
            <a:ext cx="567784" cy="461665"/>
          </a:xfrm>
          <a:prstGeom prst="rect">
            <a:avLst/>
          </a:prstGeom>
          <a:noFill/>
        </p:spPr>
        <p:txBody>
          <a:bodyPr wrap="none" rtlCol="0">
            <a:spAutoFit/>
          </a:bodyPr>
          <a:lstStyle/>
          <a:p>
            <a:r>
              <a:rPr lang="en-US" sz="2400" dirty="0">
                <a:solidFill>
                  <a:schemeClr val="accent5">
                    <a:lumMod val="50000"/>
                  </a:schemeClr>
                </a:solidFill>
              </a:rPr>
              <a:t>G3</a:t>
            </a:r>
          </a:p>
        </p:txBody>
      </p:sp>
      <p:sp>
        <p:nvSpPr>
          <p:cNvPr id="31" name="TextBox 30">
            <a:extLst>
              <a:ext uri="{FF2B5EF4-FFF2-40B4-BE49-F238E27FC236}">
                <a16:creationId xmlns:a16="http://schemas.microsoft.com/office/drawing/2014/main" id="{D4EB5728-EFCF-E903-E781-2FC090C9602D}"/>
              </a:ext>
            </a:extLst>
          </p:cNvPr>
          <p:cNvSpPr txBox="1"/>
          <p:nvPr/>
        </p:nvSpPr>
        <p:spPr>
          <a:xfrm>
            <a:off x="551445" y="5751580"/>
            <a:ext cx="4599570" cy="707886"/>
          </a:xfrm>
          <a:prstGeom prst="rect">
            <a:avLst/>
          </a:prstGeom>
          <a:noFill/>
        </p:spPr>
        <p:txBody>
          <a:bodyPr wrap="square" rtlCol="0">
            <a:spAutoFit/>
          </a:bodyPr>
          <a:lstStyle/>
          <a:p>
            <a:r>
              <a:rPr lang="en-US" sz="2000" dirty="0"/>
              <a:t>G1, G2, G3 are three homologous genes with the difference in protein sequences</a:t>
            </a:r>
          </a:p>
        </p:txBody>
      </p:sp>
      <p:sp>
        <p:nvSpPr>
          <p:cNvPr id="6" name="TextBox 5">
            <a:extLst>
              <a:ext uri="{FF2B5EF4-FFF2-40B4-BE49-F238E27FC236}">
                <a16:creationId xmlns:a16="http://schemas.microsoft.com/office/drawing/2014/main" id="{382C61EF-967F-AB73-00B1-8EF79CEF873D}"/>
              </a:ext>
            </a:extLst>
          </p:cNvPr>
          <p:cNvSpPr txBox="1"/>
          <p:nvPr/>
        </p:nvSpPr>
        <p:spPr>
          <a:xfrm>
            <a:off x="634312" y="1154367"/>
            <a:ext cx="9660080" cy="461665"/>
          </a:xfrm>
          <a:prstGeom prst="rect">
            <a:avLst/>
          </a:prstGeom>
          <a:noFill/>
        </p:spPr>
        <p:txBody>
          <a:bodyPr wrap="none" rtlCol="0">
            <a:spAutoFit/>
          </a:bodyPr>
          <a:lstStyle/>
          <a:p>
            <a:r>
              <a:rPr lang="en-US" sz="2400" dirty="0" err="1"/>
              <a:t>Miniprot</a:t>
            </a:r>
            <a:r>
              <a:rPr lang="en-US" sz="2400" dirty="0"/>
              <a:t> may not work well for sequences from highly divergent species.</a:t>
            </a:r>
          </a:p>
        </p:txBody>
      </p:sp>
    </p:spTree>
    <p:extLst>
      <p:ext uri="{BB962C8B-B14F-4D97-AF65-F5344CB8AC3E}">
        <p14:creationId xmlns:p14="http://schemas.microsoft.com/office/powerpoint/2010/main" val="70892261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24"/>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25"/>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27"/>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28"/>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29"/>
                                        </p:tgtEl>
                                        <p:attrNameLst>
                                          <p:attrName>style.visibility</p:attrName>
                                        </p:attrNameLst>
                                      </p:cBhvr>
                                      <p:to>
                                        <p:strVal val="visible"/>
                                      </p:to>
                                    </p:set>
                                  </p:childTnLst>
                                </p:cTn>
                              </p:par>
                              <p:par>
                                <p:cTn id="15" presetID="1" presetClass="entr" presetSubtype="0" fill="hold" grpId="0" nodeType="withEffect">
                                  <p:stCondLst>
                                    <p:cond delay="0"/>
                                  </p:stCondLst>
                                  <p:childTnLst>
                                    <p:set>
                                      <p:cBhvr>
                                        <p:cTn id="16" dur="1" fill="hold">
                                          <p:stCondLst>
                                            <p:cond delay="0"/>
                                          </p:stCondLst>
                                        </p:cTn>
                                        <p:tgtEl>
                                          <p:spTgt spid="30"/>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 grpId="0"/>
      <p:bldP spid="25" grpId="0"/>
      <p:bldP spid="27" grpId="0"/>
      <p:bldP spid="28" grpId="0"/>
      <p:bldP spid="29" grpId="0"/>
      <p:bldP spid="30" grpId="0"/>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AC6B83-618D-FAD3-E135-616D746D7638}"/>
              </a:ext>
            </a:extLst>
          </p:cNvPr>
          <p:cNvSpPr>
            <a:spLocks noGrp="1"/>
          </p:cNvSpPr>
          <p:nvPr>
            <p:ph type="title"/>
          </p:nvPr>
        </p:nvSpPr>
        <p:spPr>
          <a:xfrm>
            <a:off x="624663" y="375516"/>
            <a:ext cx="11105707" cy="1251577"/>
          </a:xfrm>
        </p:spPr>
        <p:txBody>
          <a:bodyPr>
            <a:normAutofit/>
          </a:bodyPr>
          <a:lstStyle/>
          <a:p>
            <a:r>
              <a:rPr lang="en-US" sz="3200" b="1" u="sng" dirty="0">
                <a:hlinkClick r:id="rId2"/>
              </a:rPr>
              <a:t>Protmap</a:t>
            </a:r>
            <a:br>
              <a:rPr lang="en-US" sz="3200" dirty="0"/>
            </a:br>
            <a:r>
              <a:rPr lang="en-US" sz="3200" dirty="0"/>
              <a:t>- </a:t>
            </a:r>
            <a:r>
              <a:rPr lang="en-US" sz="2700" dirty="0"/>
              <a:t>To identify best-matched proteins to genomic DNA sequences using </a:t>
            </a:r>
            <a:r>
              <a:rPr lang="en-US" sz="2700" dirty="0" err="1"/>
              <a:t>miniprot</a:t>
            </a:r>
            <a:r>
              <a:rPr lang="en-US" sz="2700" dirty="0"/>
              <a:t> </a:t>
            </a:r>
          </a:p>
        </p:txBody>
      </p:sp>
      <p:sp>
        <p:nvSpPr>
          <p:cNvPr id="3" name="Content Placeholder 2">
            <a:extLst>
              <a:ext uri="{FF2B5EF4-FFF2-40B4-BE49-F238E27FC236}">
                <a16:creationId xmlns:a16="http://schemas.microsoft.com/office/drawing/2014/main" id="{2BA8F53A-B61F-1E59-32B8-81FFB2ED757C}"/>
              </a:ext>
            </a:extLst>
          </p:cNvPr>
          <p:cNvSpPr>
            <a:spLocks noGrp="1"/>
          </p:cNvSpPr>
          <p:nvPr>
            <p:ph idx="1"/>
          </p:nvPr>
        </p:nvSpPr>
        <p:spPr>
          <a:xfrm>
            <a:off x="624663" y="2089195"/>
            <a:ext cx="10942674" cy="2426835"/>
          </a:xfrm>
        </p:spPr>
        <p:txBody>
          <a:bodyPr>
            <a:normAutofit lnSpcReduction="10000"/>
          </a:bodyPr>
          <a:lstStyle/>
          <a:p>
            <a:pPr marL="0" indent="0">
              <a:buNone/>
            </a:pPr>
            <a:r>
              <a:rPr lang="en-US" sz="2400" dirty="0">
                <a:solidFill>
                  <a:schemeClr val="accent2">
                    <a:lumMod val="50000"/>
                  </a:schemeClr>
                </a:solidFill>
                <a:latin typeface="Courier New" panose="02070309020205020404" pitchFamily="49" charset="0"/>
                <a:cs typeface="Courier New" panose="02070309020205020404" pitchFamily="49" charset="0"/>
              </a:rPr>
              <a:t>git clone https://</a:t>
            </a:r>
            <a:r>
              <a:rPr lang="en-US" sz="2400" dirty="0" err="1">
                <a:solidFill>
                  <a:schemeClr val="accent2">
                    <a:lumMod val="50000"/>
                  </a:schemeClr>
                </a:solidFill>
                <a:latin typeface="Courier New" panose="02070309020205020404" pitchFamily="49" charset="0"/>
                <a:cs typeface="Courier New" panose="02070309020205020404" pitchFamily="49" charset="0"/>
              </a:rPr>
              <a:t>github.com</a:t>
            </a:r>
            <a:r>
              <a:rPr lang="en-US" sz="2400" dirty="0">
                <a:solidFill>
                  <a:schemeClr val="accent2">
                    <a:lumMod val="50000"/>
                  </a:schemeClr>
                </a:solidFill>
                <a:latin typeface="Courier New" panose="02070309020205020404" pitchFamily="49" charset="0"/>
                <a:cs typeface="Courier New" panose="02070309020205020404" pitchFamily="49" charset="0"/>
              </a:rPr>
              <a:t>/liu3zhenlab/</a:t>
            </a:r>
            <a:r>
              <a:rPr lang="en-US" sz="2400" dirty="0" err="1">
                <a:solidFill>
                  <a:schemeClr val="accent2">
                    <a:lumMod val="50000"/>
                  </a:schemeClr>
                </a:solidFill>
                <a:latin typeface="Courier New" panose="02070309020205020404" pitchFamily="49" charset="0"/>
                <a:cs typeface="Courier New" panose="02070309020205020404" pitchFamily="49" charset="0"/>
              </a:rPr>
              <a:t>protmap.git</a:t>
            </a:r>
            <a:endParaRPr lang="en-US" sz="2400" dirty="0">
              <a:solidFill>
                <a:schemeClr val="accent2">
                  <a:lumMod val="50000"/>
                </a:schemeClr>
              </a:solidFill>
              <a:latin typeface="Courier New" panose="02070309020205020404" pitchFamily="49" charset="0"/>
              <a:cs typeface="Courier New" panose="02070309020205020404" pitchFamily="49" charset="0"/>
            </a:endParaRPr>
          </a:p>
          <a:p>
            <a:pPr marL="0" indent="0">
              <a:buNone/>
            </a:pPr>
            <a:r>
              <a:rPr lang="en-US" dirty="0">
                <a:solidFill>
                  <a:schemeClr val="accent2">
                    <a:lumMod val="50000"/>
                  </a:schemeClr>
                </a:solidFill>
                <a:latin typeface="Courier New" panose="02070309020205020404" pitchFamily="49" charset="0"/>
                <a:cs typeface="Courier New" panose="02070309020205020404" pitchFamily="49" charset="0"/>
              </a:rPr>
              <a:t>cd test</a:t>
            </a:r>
          </a:p>
          <a:p>
            <a:pPr marL="0" indent="0">
              <a:buNone/>
            </a:pPr>
            <a:endParaRPr lang="en-US" dirty="0">
              <a:solidFill>
                <a:schemeClr val="accent2">
                  <a:lumMod val="50000"/>
                </a:schemeClr>
              </a:solidFill>
              <a:latin typeface="Courier New" panose="02070309020205020404" pitchFamily="49" charset="0"/>
              <a:cs typeface="Courier New" panose="02070309020205020404" pitchFamily="49" charset="0"/>
            </a:endParaRPr>
          </a:p>
          <a:p>
            <a:pPr marL="0" indent="0">
              <a:buNone/>
            </a:pPr>
            <a:r>
              <a:rPr lang="en-US" sz="3200" dirty="0">
                <a:solidFill>
                  <a:schemeClr val="accent2">
                    <a:lumMod val="50000"/>
                  </a:schemeClr>
                </a:solidFill>
                <a:latin typeface="Courier New" panose="02070309020205020404" pitchFamily="49" charset="0"/>
                <a:cs typeface="Courier New" panose="02070309020205020404" pitchFamily="49" charset="0"/>
              </a:rPr>
              <a:t>../</a:t>
            </a:r>
            <a:r>
              <a:rPr lang="en-US" sz="3200" dirty="0" err="1">
                <a:solidFill>
                  <a:schemeClr val="accent2">
                    <a:lumMod val="50000"/>
                  </a:schemeClr>
                </a:solidFill>
                <a:latin typeface="Courier New" panose="02070309020205020404" pitchFamily="49" charset="0"/>
                <a:cs typeface="Courier New" panose="02070309020205020404" pitchFamily="49" charset="0"/>
              </a:rPr>
              <a:t>protmap</a:t>
            </a:r>
            <a:r>
              <a:rPr lang="en-US" sz="3200" dirty="0">
                <a:solidFill>
                  <a:schemeClr val="accent2">
                    <a:lumMod val="50000"/>
                  </a:schemeClr>
                </a:solidFill>
                <a:latin typeface="Courier New" panose="02070309020205020404" pitchFamily="49" charset="0"/>
                <a:cs typeface="Courier New" panose="02070309020205020404" pitchFamily="49" charset="0"/>
              </a:rPr>
              <a:t> --</a:t>
            </a:r>
            <a:r>
              <a:rPr lang="en-US" sz="3200" dirty="0" err="1">
                <a:solidFill>
                  <a:schemeClr val="accent2">
                    <a:lumMod val="50000"/>
                  </a:schemeClr>
                </a:solidFill>
                <a:latin typeface="Courier New" panose="02070309020205020404" pitchFamily="49" charset="0"/>
                <a:cs typeface="Courier New" panose="02070309020205020404" pitchFamily="49" charset="0"/>
              </a:rPr>
              <a:t>prot</a:t>
            </a:r>
            <a:r>
              <a:rPr lang="en-US" sz="3200" dirty="0">
                <a:solidFill>
                  <a:schemeClr val="accent2">
                    <a:lumMod val="50000"/>
                  </a:schemeClr>
                </a:solidFill>
                <a:latin typeface="Courier New" panose="02070309020205020404" pitchFamily="49" charset="0"/>
                <a:cs typeface="Courier New" panose="02070309020205020404" pitchFamily="49" charset="0"/>
              </a:rPr>
              <a:t> ../data/</a:t>
            </a:r>
            <a:r>
              <a:rPr lang="en-US" sz="3200" dirty="0" err="1">
                <a:solidFill>
                  <a:schemeClr val="accent2">
                    <a:lumMod val="50000"/>
                  </a:schemeClr>
                </a:solidFill>
                <a:latin typeface="Courier New" panose="02070309020205020404" pitchFamily="49" charset="0"/>
                <a:cs typeface="Courier New" panose="02070309020205020404" pitchFamily="49" charset="0"/>
              </a:rPr>
              <a:t>prot.fas</a:t>
            </a:r>
            <a:endParaRPr lang="en-US" sz="3200" dirty="0">
              <a:solidFill>
                <a:schemeClr val="accent2">
                  <a:lumMod val="50000"/>
                </a:schemeClr>
              </a:solidFill>
              <a:latin typeface="Courier New" panose="02070309020205020404" pitchFamily="49" charset="0"/>
              <a:cs typeface="Courier New" panose="02070309020205020404" pitchFamily="49" charset="0"/>
            </a:endParaRPr>
          </a:p>
          <a:p>
            <a:pPr marL="0" indent="0">
              <a:buNone/>
            </a:pPr>
            <a:r>
              <a:rPr lang="en-US" sz="3200" dirty="0">
                <a:solidFill>
                  <a:schemeClr val="accent2">
                    <a:lumMod val="50000"/>
                  </a:schemeClr>
                </a:solidFill>
                <a:latin typeface="Courier New" panose="02070309020205020404" pitchFamily="49" charset="0"/>
                <a:cs typeface="Courier New" panose="02070309020205020404" pitchFamily="49" charset="0"/>
              </a:rPr>
              <a:t>           --</a:t>
            </a:r>
            <a:r>
              <a:rPr lang="en-US" sz="3200" dirty="0" err="1">
                <a:solidFill>
                  <a:schemeClr val="accent2">
                    <a:lumMod val="50000"/>
                  </a:schemeClr>
                </a:solidFill>
                <a:latin typeface="Courier New" panose="02070309020205020404" pitchFamily="49" charset="0"/>
                <a:cs typeface="Courier New" panose="02070309020205020404" pitchFamily="49" charset="0"/>
              </a:rPr>
              <a:t>dna</a:t>
            </a:r>
            <a:r>
              <a:rPr lang="en-US" sz="3200" dirty="0">
                <a:solidFill>
                  <a:schemeClr val="accent2">
                    <a:lumMod val="50000"/>
                  </a:schemeClr>
                </a:solidFill>
                <a:latin typeface="Courier New" panose="02070309020205020404" pitchFamily="49" charset="0"/>
                <a:cs typeface="Courier New" panose="02070309020205020404" pitchFamily="49" charset="0"/>
              </a:rPr>
              <a:t> ../data/</a:t>
            </a:r>
            <a:r>
              <a:rPr lang="en-US" sz="3200" dirty="0" err="1">
                <a:solidFill>
                  <a:schemeClr val="accent2">
                    <a:lumMod val="50000"/>
                  </a:schemeClr>
                </a:solidFill>
                <a:latin typeface="Courier New" panose="02070309020205020404" pitchFamily="49" charset="0"/>
                <a:cs typeface="Courier New" panose="02070309020205020404" pitchFamily="49" charset="0"/>
              </a:rPr>
              <a:t>dna.fas</a:t>
            </a:r>
            <a:endParaRPr lang="en-US" sz="3200" dirty="0">
              <a:solidFill>
                <a:schemeClr val="accent2">
                  <a:lumMod val="50000"/>
                </a:schemeClr>
              </a:solidFill>
              <a:latin typeface="Courier New" panose="02070309020205020404" pitchFamily="49" charset="0"/>
              <a:cs typeface="Courier New" panose="02070309020205020404" pitchFamily="49" charset="0"/>
            </a:endParaRPr>
          </a:p>
        </p:txBody>
      </p:sp>
    </p:spTree>
    <p:extLst>
      <p:ext uri="{BB962C8B-B14F-4D97-AF65-F5344CB8AC3E}">
        <p14:creationId xmlns:p14="http://schemas.microsoft.com/office/powerpoint/2010/main" val="202465114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5365BDF-0675-E2FB-CBE8-5A060218C9C8}"/>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317205A0-4EAC-8C84-2647-A9A86F864F8D}"/>
              </a:ext>
            </a:extLst>
          </p:cNvPr>
          <p:cNvSpPr>
            <a:spLocks noGrp="1"/>
          </p:cNvSpPr>
          <p:nvPr>
            <p:ph type="title"/>
          </p:nvPr>
        </p:nvSpPr>
        <p:spPr>
          <a:xfrm>
            <a:off x="838200" y="432391"/>
            <a:ext cx="10515600" cy="831633"/>
          </a:xfrm>
        </p:spPr>
        <p:txBody>
          <a:bodyPr>
            <a:normAutofit/>
          </a:bodyPr>
          <a:lstStyle/>
          <a:p>
            <a:r>
              <a:rPr lang="en-US" sz="3200" dirty="0" err="1">
                <a:latin typeface="Calibri" panose="020F0502020204030204" pitchFamily="34" charset="0"/>
                <a:cs typeface="Calibri" panose="020F0502020204030204" pitchFamily="34" charset="0"/>
              </a:rPr>
              <a:t>Protmap</a:t>
            </a:r>
            <a:r>
              <a:rPr lang="en-US" sz="3200" dirty="0">
                <a:latin typeface="Calibri" panose="020F0502020204030204" pitchFamily="34" charset="0"/>
                <a:cs typeface="Calibri" panose="020F0502020204030204" pitchFamily="34" charset="0"/>
              </a:rPr>
              <a:t> algorithm</a:t>
            </a:r>
          </a:p>
        </p:txBody>
      </p:sp>
      <p:sp>
        <p:nvSpPr>
          <p:cNvPr id="3" name="Content Placeholder 2">
            <a:extLst>
              <a:ext uri="{FF2B5EF4-FFF2-40B4-BE49-F238E27FC236}">
                <a16:creationId xmlns:a16="http://schemas.microsoft.com/office/drawing/2014/main" id="{2BE3F342-7E54-7285-2CB6-118053AE039D}"/>
              </a:ext>
            </a:extLst>
          </p:cNvPr>
          <p:cNvSpPr>
            <a:spLocks noGrp="1"/>
          </p:cNvSpPr>
          <p:nvPr>
            <p:ph idx="1"/>
          </p:nvPr>
        </p:nvSpPr>
        <p:spPr>
          <a:xfrm>
            <a:off x="838199" y="1424763"/>
            <a:ext cx="10956851" cy="4532284"/>
          </a:xfrm>
        </p:spPr>
        <p:txBody>
          <a:bodyPr>
            <a:normAutofit fontScale="92500"/>
          </a:bodyPr>
          <a:lstStyle/>
          <a:p>
            <a:pPr marL="0" indent="0">
              <a:lnSpc>
                <a:spcPct val="120000"/>
              </a:lnSpc>
              <a:spcBef>
                <a:spcPts val="0"/>
              </a:spcBef>
              <a:buNone/>
            </a:pPr>
            <a:r>
              <a:rPr lang="en-US" dirty="0">
                <a:latin typeface="Calibri" panose="020F0502020204030204" pitchFamily="34" charset="0"/>
                <a:cs typeface="Calibri" panose="020F0502020204030204" pitchFamily="34" charset="0"/>
              </a:rPr>
              <a:t>Step 1: </a:t>
            </a:r>
            <a:r>
              <a:rPr lang="en-US" b="1" dirty="0">
                <a:solidFill>
                  <a:schemeClr val="accent2">
                    <a:lumMod val="50000"/>
                  </a:schemeClr>
                </a:solidFill>
                <a:latin typeface="Calibri" panose="020F0502020204030204" pitchFamily="34" charset="0"/>
                <a:cs typeface="Calibri" panose="020F0502020204030204" pitchFamily="34" charset="0"/>
              </a:rPr>
              <a:t>Run </a:t>
            </a:r>
            <a:r>
              <a:rPr lang="en-US" b="1" dirty="0" err="1">
                <a:solidFill>
                  <a:schemeClr val="accent2">
                    <a:lumMod val="50000"/>
                  </a:schemeClr>
                </a:solidFill>
                <a:latin typeface="Calibri" panose="020F0502020204030204" pitchFamily="34" charset="0"/>
                <a:cs typeface="Calibri" panose="020F0502020204030204" pitchFamily="34" charset="0"/>
              </a:rPr>
              <a:t>miniprot</a:t>
            </a:r>
            <a:r>
              <a:rPr lang="en-US" b="1" dirty="0">
                <a:solidFill>
                  <a:schemeClr val="accent2">
                    <a:lumMod val="50000"/>
                  </a:schemeClr>
                </a:solidFill>
                <a:latin typeface="Calibri" panose="020F0502020204030204" pitchFamily="34" charset="0"/>
                <a:cs typeface="Calibri" panose="020F0502020204030204" pitchFamily="34" charset="0"/>
              </a:rPr>
              <a:t> </a:t>
            </a:r>
            <a:r>
              <a:rPr lang="en-US" dirty="0">
                <a:latin typeface="Calibri" panose="020F0502020204030204" pitchFamily="34" charset="0"/>
                <a:cs typeface="Calibri" panose="020F0502020204030204" pitchFamily="34" charset="0"/>
              </a:rPr>
              <a:t>to map proteins to the reference and generate a GFF file</a:t>
            </a:r>
          </a:p>
          <a:p>
            <a:pPr marL="0" indent="0">
              <a:lnSpc>
                <a:spcPct val="120000"/>
              </a:lnSpc>
              <a:spcBef>
                <a:spcPts val="0"/>
              </a:spcBef>
              <a:buNone/>
            </a:pPr>
            <a:r>
              <a:rPr lang="en-US" b="1" dirty="0">
                <a:solidFill>
                  <a:schemeClr val="accent2">
                    <a:lumMod val="50000"/>
                  </a:schemeClr>
                </a:solidFill>
                <a:latin typeface="Calibri" panose="020F0502020204030204" pitchFamily="34" charset="0"/>
                <a:cs typeface="Calibri" panose="020F0502020204030204" pitchFamily="34" charset="0"/>
              </a:rPr>
              <a:t>Step 2: Filter </a:t>
            </a:r>
            <a:r>
              <a:rPr lang="en-US" b="1" dirty="0" err="1">
                <a:solidFill>
                  <a:schemeClr val="accent2">
                    <a:lumMod val="50000"/>
                  </a:schemeClr>
                </a:solidFill>
                <a:latin typeface="Calibri" panose="020F0502020204030204" pitchFamily="34" charset="0"/>
                <a:cs typeface="Calibri" panose="020F0502020204030204" pitchFamily="34" charset="0"/>
              </a:rPr>
              <a:t>miniprot</a:t>
            </a:r>
            <a:r>
              <a:rPr lang="en-US" b="1" dirty="0">
                <a:solidFill>
                  <a:schemeClr val="accent2">
                    <a:lumMod val="50000"/>
                  </a:schemeClr>
                </a:solidFill>
                <a:latin typeface="Calibri" panose="020F0502020204030204" pitchFamily="34" charset="0"/>
                <a:cs typeface="Calibri" panose="020F0502020204030204" pitchFamily="34" charset="0"/>
              </a:rPr>
              <a:t> alignments </a:t>
            </a:r>
            <a:r>
              <a:rPr lang="en-US" b="1" dirty="0">
                <a:latin typeface="Calibri" panose="020F0502020204030204" pitchFamily="34" charset="0"/>
                <a:cs typeface="Calibri" panose="020F0502020204030204" pitchFamily="34" charset="0"/>
              </a:rPr>
              <a:t>to only keep the best match in a genomic locus if multiple query proteins are aligned to the locus</a:t>
            </a:r>
          </a:p>
          <a:p>
            <a:pPr marL="466725" indent="0">
              <a:lnSpc>
                <a:spcPct val="120000"/>
              </a:lnSpc>
              <a:spcBef>
                <a:spcPts val="0"/>
              </a:spcBef>
              <a:buNone/>
            </a:pPr>
            <a:r>
              <a:rPr lang="en-US" dirty="0">
                <a:latin typeface="Calibri" panose="020F0502020204030204" pitchFamily="34" charset="0"/>
                <a:cs typeface="Calibri" panose="020F0502020204030204" pitchFamily="34" charset="0"/>
              </a:rPr>
              <a:t>1. Extract mRNAs hits in the GFF input</a:t>
            </a:r>
          </a:p>
          <a:p>
            <a:pPr marL="466725" indent="0">
              <a:lnSpc>
                <a:spcPct val="120000"/>
              </a:lnSpc>
              <a:spcBef>
                <a:spcPts val="0"/>
              </a:spcBef>
              <a:buNone/>
            </a:pPr>
            <a:r>
              <a:rPr lang="en-US" dirty="0">
                <a:latin typeface="Calibri" panose="020F0502020204030204" pitchFamily="34" charset="0"/>
                <a:cs typeface="Calibri" panose="020F0502020204030204" pitchFamily="34" charset="0"/>
              </a:rPr>
              <a:t>2. Group mRNA hits if the regions of mRNAs overlap</a:t>
            </a:r>
          </a:p>
          <a:p>
            <a:pPr marL="466725" indent="0">
              <a:lnSpc>
                <a:spcPct val="120000"/>
              </a:lnSpc>
              <a:spcBef>
                <a:spcPts val="0"/>
              </a:spcBef>
              <a:buNone/>
            </a:pPr>
            <a:r>
              <a:rPr lang="en-US" dirty="0">
                <a:latin typeface="Calibri" panose="020F0502020204030204" pitchFamily="34" charset="0"/>
                <a:cs typeface="Calibri" panose="020F0502020204030204" pitchFamily="34" charset="0"/>
              </a:rPr>
              <a:t>3. Perform pairwise comparisons to see if CDS overlaps significantly for mRNAs in each group</a:t>
            </a:r>
          </a:p>
          <a:p>
            <a:pPr marL="466725" indent="0">
              <a:lnSpc>
                <a:spcPct val="120000"/>
              </a:lnSpc>
              <a:spcBef>
                <a:spcPts val="0"/>
              </a:spcBef>
              <a:buNone/>
            </a:pPr>
            <a:r>
              <a:rPr lang="en-US" dirty="0">
                <a:latin typeface="Calibri" panose="020F0502020204030204" pitchFamily="34" charset="0"/>
                <a:cs typeface="Calibri" panose="020F0502020204030204" pitchFamily="34" charset="0"/>
              </a:rPr>
              <a:t>4. Subgroups are formed in a group if non-overlapping mRNAs exist</a:t>
            </a:r>
          </a:p>
          <a:p>
            <a:pPr marL="466725" indent="0">
              <a:lnSpc>
                <a:spcPct val="120000"/>
              </a:lnSpc>
              <a:spcBef>
                <a:spcPts val="0"/>
              </a:spcBef>
              <a:buNone/>
            </a:pPr>
            <a:r>
              <a:rPr lang="en-US" dirty="0">
                <a:latin typeface="Calibri" panose="020F0502020204030204" pitchFamily="34" charset="0"/>
                <a:cs typeface="Calibri" panose="020F0502020204030204" pitchFamily="34" charset="0"/>
              </a:rPr>
              <a:t>5. Pass one mRNA with the longest "match" for each subgroup</a:t>
            </a:r>
          </a:p>
        </p:txBody>
      </p:sp>
    </p:spTree>
    <p:extLst>
      <p:ext uri="{BB962C8B-B14F-4D97-AF65-F5344CB8AC3E}">
        <p14:creationId xmlns:p14="http://schemas.microsoft.com/office/powerpoint/2010/main" val="3110109510"/>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BE85338-C30D-4DC3-FF6D-E6BA47D2244A}"/>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77E5BA7F-8B5F-5629-ACD3-649FF4EEDDD0}"/>
              </a:ext>
            </a:extLst>
          </p:cNvPr>
          <p:cNvSpPr>
            <a:spLocks noGrp="1"/>
          </p:cNvSpPr>
          <p:nvPr>
            <p:ph type="title"/>
          </p:nvPr>
        </p:nvSpPr>
        <p:spPr>
          <a:xfrm>
            <a:off x="838200" y="365126"/>
            <a:ext cx="10515600" cy="719395"/>
          </a:xfrm>
        </p:spPr>
        <p:txBody>
          <a:bodyPr>
            <a:normAutofit/>
          </a:bodyPr>
          <a:lstStyle/>
          <a:p>
            <a:r>
              <a:rPr lang="en-US" sz="3200" dirty="0" err="1"/>
              <a:t>protmap</a:t>
            </a:r>
            <a:r>
              <a:rPr lang="en-US" sz="3200" dirty="0"/>
              <a:t> BED output</a:t>
            </a:r>
          </a:p>
        </p:txBody>
      </p:sp>
      <p:pic>
        <p:nvPicPr>
          <p:cNvPr id="8" name="Picture 7" descr="A screenshot of a cell phone&#10;&#10;AI-generated content may be incorrect.">
            <a:extLst>
              <a:ext uri="{FF2B5EF4-FFF2-40B4-BE49-F238E27FC236}">
                <a16:creationId xmlns:a16="http://schemas.microsoft.com/office/drawing/2014/main" id="{5BC032EE-9F43-C257-7AAD-10004097465A}"/>
              </a:ext>
            </a:extLst>
          </p:cNvPr>
          <p:cNvPicPr>
            <a:picLocks noChangeAspect="1"/>
          </p:cNvPicPr>
          <p:nvPr/>
        </p:nvPicPr>
        <p:blipFill>
          <a:blip r:embed="rId2"/>
          <a:stretch>
            <a:fillRect/>
          </a:stretch>
        </p:blipFill>
        <p:spPr>
          <a:xfrm>
            <a:off x="2119422" y="1887950"/>
            <a:ext cx="7012341" cy="4404187"/>
          </a:xfrm>
          <a:prstGeom prst="rect">
            <a:avLst/>
          </a:prstGeom>
        </p:spPr>
      </p:pic>
      <p:sp>
        <p:nvSpPr>
          <p:cNvPr id="9" name="TextBox 8">
            <a:extLst>
              <a:ext uri="{FF2B5EF4-FFF2-40B4-BE49-F238E27FC236}">
                <a16:creationId xmlns:a16="http://schemas.microsoft.com/office/drawing/2014/main" id="{1DD32BF6-E8D0-A15B-9B9F-A84C770A9D69}"/>
              </a:ext>
            </a:extLst>
          </p:cNvPr>
          <p:cNvSpPr txBox="1"/>
          <p:nvPr/>
        </p:nvSpPr>
        <p:spPr>
          <a:xfrm>
            <a:off x="907312" y="1426285"/>
            <a:ext cx="10614572" cy="461665"/>
          </a:xfrm>
          <a:prstGeom prst="rect">
            <a:avLst/>
          </a:prstGeom>
          <a:noFill/>
        </p:spPr>
        <p:txBody>
          <a:bodyPr wrap="none" rtlCol="0">
            <a:spAutoFit/>
          </a:bodyPr>
          <a:lstStyle/>
          <a:p>
            <a:r>
              <a:rPr lang="en-US" sz="2400" dirty="0">
                <a:latin typeface="Calibri" panose="020F0502020204030204" pitchFamily="34" charset="0"/>
                <a:cs typeface="Calibri" panose="020F0502020204030204" pitchFamily="34" charset="0"/>
              </a:rPr>
              <a:t>In addition to the original GFF outputs, a BED formatted output could be generated.</a:t>
            </a:r>
          </a:p>
        </p:txBody>
      </p:sp>
    </p:spTree>
    <p:extLst>
      <p:ext uri="{BB962C8B-B14F-4D97-AF65-F5344CB8AC3E}">
        <p14:creationId xmlns:p14="http://schemas.microsoft.com/office/powerpoint/2010/main" val="42801470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B7F1575-152A-540F-8042-661FA519F98A}"/>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9B701E63-B344-14B7-5A6E-CEA8090E36CC}"/>
              </a:ext>
            </a:extLst>
          </p:cNvPr>
          <p:cNvSpPr>
            <a:spLocks noGrp="1"/>
          </p:cNvSpPr>
          <p:nvPr>
            <p:ph type="title"/>
          </p:nvPr>
        </p:nvSpPr>
        <p:spPr>
          <a:xfrm>
            <a:off x="624663" y="372215"/>
            <a:ext cx="10515600" cy="719395"/>
          </a:xfrm>
        </p:spPr>
        <p:txBody>
          <a:bodyPr>
            <a:normAutofit/>
          </a:bodyPr>
          <a:lstStyle/>
          <a:p>
            <a:r>
              <a:rPr lang="en-US" sz="3200" dirty="0" err="1"/>
              <a:t>protmap</a:t>
            </a:r>
            <a:r>
              <a:rPr lang="en-US" sz="3200" dirty="0"/>
              <a:t> – output transcript and protein sequences in BED</a:t>
            </a:r>
          </a:p>
        </p:txBody>
      </p:sp>
      <p:sp>
        <p:nvSpPr>
          <p:cNvPr id="3" name="Content Placeholder 2">
            <a:extLst>
              <a:ext uri="{FF2B5EF4-FFF2-40B4-BE49-F238E27FC236}">
                <a16:creationId xmlns:a16="http://schemas.microsoft.com/office/drawing/2014/main" id="{626700DF-3656-95D6-B6F3-2EDB8D56CE20}"/>
              </a:ext>
            </a:extLst>
          </p:cNvPr>
          <p:cNvSpPr>
            <a:spLocks noGrp="1"/>
          </p:cNvSpPr>
          <p:nvPr>
            <p:ph idx="1"/>
          </p:nvPr>
        </p:nvSpPr>
        <p:spPr>
          <a:xfrm>
            <a:off x="624663" y="1396409"/>
            <a:ext cx="10942674" cy="1431851"/>
          </a:xfrm>
        </p:spPr>
        <p:txBody>
          <a:bodyPr>
            <a:normAutofit/>
          </a:bodyPr>
          <a:lstStyle/>
          <a:p>
            <a:pPr marL="0" indent="0">
              <a:buNone/>
            </a:pPr>
            <a:r>
              <a:rPr lang="en-US" sz="2400" dirty="0">
                <a:latin typeface="Courier New" panose="02070309020205020404" pitchFamily="49" charset="0"/>
                <a:cs typeface="Courier New" panose="02070309020205020404" pitchFamily="49" charset="0"/>
              </a:rPr>
              <a:t>../</a:t>
            </a:r>
            <a:r>
              <a:rPr lang="en-US" sz="2400" dirty="0" err="1">
                <a:latin typeface="Courier New" panose="02070309020205020404" pitchFamily="49" charset="0"/>
                <a:cs typeface="Courier New" panose="02070309020205020404" pitchFamily="49" charset="0"/>
              </a:rPr>
              <a:t>protmap</a:t>
            </a:r>
            <a:r>
              <a:rPr lang="en-US" sz="2400" dirty="0">
                <a:latin typeface="Courier New" panose="02070309020205020404" pitchFamily="49" charset="0"/>
                <a:cs typeface="Courier New" panose="02070309020205020404" pitchFamily="49" charset="0"/>
              </a:rPr>
              <a:t> --</a:t>
            </a:r>
            <a:r>
              <a:rPr lang="en-US" sz="2400" dirty="0" err="1">
                <a:latin typeface="Courier New" panose="02070309020205020404" pitchFamily="49" charset="0"/>
                <a:cs typeface="Courier New" panose="02070309020205020404" pitchFamily="49" charset="0"/>
              </a:rPr>
              <a:t>prot</a:t>
            </a:r>
            <a:r>
              <a:rPr lang="en-US" sz="2400" dirty="0">
                <a:latin typeface="Courier New" panose="02070309020205020404" pitchFamily="49" charset="0"/>
                <a:cs typeface="Courier New" panose="02070309020205020404" pitchFamily="49" charset="0"/>
              </a:rPr>
              <a:t> ../data/</a:t>
            </a:r>
            <a:r>
              <a:rPr lang="en-US" sz="2400" dirty="0" err="1">
                <a:latin typeface="Courier New" panose="02070309020205020404" pitchFamily="49" charset="0"/>
                <a:cs typeface="Courier New" panose="02070309020205020404" pitchFamily="49" charset="0"/>
              </a:rPr>
              <a:t>prot.fas</a:t>
            </a:r>
            <a:endParaRPr lang="en-US" sz="2400" dirty="0">
              <a:latin typeface="Courier New" panose="02070309020205020404" pitchFamily="49" charset="0"/>
              <a:cs typeface="Courier New" panose="02070309020205020404" pitchFamily="49" charset="0"/>
            </a:endParaRPr>
          </a:p>
          <a:p>
            <a:pPr marL="0" indent="0">
              <a:buNone/>
            </a:pPr>
            <a:r>
              <a:rPr lang="en-US" sz="2400" dirty="0">
                <a:latin typeface="Courier New" panose="02070309020205020404" pitchFamily="49" charset="0"/>
                <a:cs typeface="Courier New" panose="02070309020205020404" pitchFamily="49" charset="0"/>
              </a:rPr>
              <a:t>           --</a:t>
            </a:r>
            <a:r>
              <a:rPr lang="en-US" sz="2400" dirty="0" err="1">
                <a:latin typeface="Courier New" panose="02070309020205020404" pitchFamily="49" charset="0"/>
                <a:cs typeface="Courier New" panose="02070309020205020404" pitchFamily="49" charset="0"/>
              </a:rPr>
              <a:t>dna</a:t>
            </a:r>
            <a:r>
              <a:rPr lang="en-US" sz="2400" dirty="0">
                <a:latin typeface="Courier New" panose="02070309020205020404" pitchFamily="49" charset="0"/>
                <a:cs typeface="Courier New" panose="02070309020205020404" pitchFamily="49" charset="0"/>
              </a:rPr>
              <a:t> ../data/</a:t>
            </a:r>
            <a:r>
              <a:rPr lang="en-US" sz="2400" dirty="0" err="1">
                <a:latin typeface="Courier New" panose="02070309020205020404" pitchFamily="49" charset="0"/>
                <a:cs typeface="Courier New" panose="02070309020205020404" pitchFamily="49" charset="0"/>
              </a:rPr>
              <a:t>dna.fas</a:t>
            </a:r>
            <a:endParaRPr lang="en-US" sz="2400" dirty="0">
              <a:latin typeface="Courier New" panose="02070309020205020404" pitchFamily="49" charset="0"/>
              <a:cs typeface="Courier New" panose="02070309020205020404" pitchFamily="49" charset="0"/>
            </a:endParaRPr>
          </a:p>
          <a:p>
            <a:pPr marL="0" indent="0">
              <a:buNone/>
            </a:pPr>
            <a:r>
              <a:rPr lang="en-US" sz="2400" b="1" dirty="0">
                <a:solidFill>
                  <a:schemeClr val="accent2">
                    <a:lumMod val="50000"/>
                  </a:schemeClr>
                </a:solidFill>
                <a:latin typeface="Courier New" panose="02070309020205020404" pitchFamily="49" charset="0"/>
                <a:cs typeface="Courier New" panose="02070309020205020404" pitchFamily="49" charset="0"/>
              </a:rPr>
              <a:t>           --</a:t>
            </a:r>
            <a:r>
              <a:rPr lang="en-US" sz="2400" b="1" dirty="0" err="1">
                <a:solidFill>
                  <a:schemeClr val="accent2">
                    <a:lumMod val="50000"/>
                  </a:schemeClr>
                </a:solidFill>
                <a:latin typeface="Courier New" panose="02070309020205020404" pitchFamily="49" charset="0"/>
                <a:cs typeface="Courier New" panose="02070309020205020404" pitchFamily="49" charset="0"/>
              </a:rPr>
              <a:t>addseq</a:t>
            </a:r>
            <a:endParaRPr lang="en-US" sz="2400" b="1" dirty="0">
              <a:solidFill>
                <a:schemeClr val="accent2">
                  <a:lumMod val="50000"/>
                </a:schemeClr>
              </a:solidFill>
              <a:latin typeface="Courier New" panose="02070309020205020404" pitchFamily="49" charset="0"/>
              <a:cs typeface="Courier New" panose="02070309020205020404" pitchFamily="49" charset="0"/>
            </a:endParaRPr>
          </a:p>
        </p:txBody>
      </p:sp>
      <p:sp>
        <p:nvSpPr>
          <p:cNvPr id="4" name="TextBox 3">
            <a:extLst>
              <a:ext uri="{FF2B5EF4-FFF2-40B4-BE49-F238E27FC236}">
                <a16:creationId xmlns:a16="http://schemas.microsoft.com/office/drawing/2014/main" id="{13428451-79AD-64EE-1317-0B24E7AFB3C0}"/>
              </a:ext>
            </a:extLst>
          </p:cNvPr>
          <p:cNvSpPr txBox="1"/>
          <p:nvPr/>
        </p:nvSpPr>
        <p:spPr>
          <a:xfrm>
            <a:off x="577703" y="3210097"/>
            <a:ext cx="10653824" cy="2800767"/>
          </a:xfrm>
          <a:prstGeom prst="rect">
            <a:avLst/>
          </a:prstGeom>
          <a:noFill/>
        </p:spPr>
        <p:txBody>
          <a:bodyPr wrap="square" rtlCol="0">
            <a:spAutoFit/>
          </a:bodyPr>
          <a:lstStyle/>
          <a:p>
            <a:pPr>
              <a:buNone/>
            </a:pPr>
            <a:r>
              <a:rPr lang="en-US" sz="1600" dirty="0">
                <a:solidFill>
                  <a:schemeClr val="tx1">
                    <a:lumMod val="95000"/>
                    <a:lumOff val="5000"/>
                  </a:schemeClr>
                </a:solidFill>
                <a:effectLst/>
                <a:latin typeface="Courier New" panose="02070309020205020404" pitchFamily="49" charset="0"/>
                <a:cs typeface="Courier New" panose="02070309020205020404" pitchFamily="49" charset="0"/>
              </a:rPr>
              <a:t>#chr start end mRNA rank strand protein </a:t>
            </a:r>
            <a:r>
              <a:rPr lang="en-US" sz="1600" dirty="0" err="1">
                <a:solidFill>
                  <a:schemeClr val="tx1">
                    <a:lumMod val="95000"/>
                    <a:lumOff val="5000"/>
                  </a:schemeClr>
                </a:solidFill>
                <a:effectLst/>
                <a:latin typeface="Courier New" panose="02070309020205020404" pitchFamily="49" charset="0"/>
                <a:cs typeface="Courier New" panose="02070309020205020404" pitchFamily="49" charset="0"/>
              </a:rPr>
              <a:t>alnmatch</a:t>
            </a:r>
            <a:r>
              <a:rPr lang="en-US" sz="1600" dirty="0">
                <a:solidFill>
                  <a:schemeClr val="tx1">
                    <a:lumMod val="95000"/>
                    <a:lumOff val="5000"/>
                  </a:schemeClr>
                </a:solidFill>
                <a:effectLst/>
                <a:latin typeface="Courier New" panose="02070309020205020404" pitchFamily="49" charset="0"/>
                <a:cs typeface="Courier New" panose="02070309020205020404" pitchFamily="49" charset="0"/>
              </a:rPr>
              <a:t> </a:t>
            </a:r>
            <a:r>
              <a:rPr lang="en-US" sz="1600" dirty="0" err="1">
                <a:solidFill>
                  <a:schemeClr val="tx1">
                    <a:lumMod val="95000"/>
                    <a:lumOff val="5000"/>
                  </a:schemeClr>
                </a:solidFill>
                <a:effectLst/>
                <a:latin typeface="Courier New" panose="02070309020205020404" pitchFamily="49" charset="0"/>
                <a:cs typeface="Courier New" panose="02070309020205020404" pitchFamily="49" charset="0"/>
              </a:rPr>
              <a:t>protmatch</a:t>
            </a:r>
            <a:r>
              <a:rPr lang="en-US" sz="1600" dirty="0">
                <a:solidFill>
                  <a:schemeClr val="tx1">
                    <a:lumMod val="95000"/>
                    <a:lumOff val="5000"/>
                  </a:schemeClr>
                </a:solidFill>
                <a:effectLst/>
                <a:latin typeface="Courier New" panose="02070309020205020404" pitchFamily="49" charset="0"/>
                <a:cs typeface="Courier New" panose="02070309020205020404" pitchFamily="49" charset="0"/>
              </a:rPr>
              <a:t> note </a:t>
            </a:r>
            <a:r>
              <a:rPr lang="en-US" sz="1600" dirty="0" err="1">
                <a:solidFill>
                  <a:schemeClr val="tx1">
                    <a:lumMod val="95000"/>
                    <a:lumOff val="5000"/>
                  </a:schemeClr>
                </a:solidFill>
                <a:effectLst/>
                <a:latin typeface="Courier New" panose="02070309020205020404" pitchFamily="49" charset="0"/>
                <a:cs typeface="Courier New" panose="02070309020205020404" pitchFamily="49" charset="0"/>
              </a:rPr>
              <a:t>cds</a:t>
            </a:r>
            <a:r>
              <a:rPr lang="en-US" sz="1600" dirty="0">
                <a:solidFill>
                  <a:schemeClr val="tx1">
                    <a:lumMod val="95000"/>
                    <a:lumOff val="5000"/>
                  </a:schemeClr>
                </a:solidFill>
                <a:effectLst/>
                <a:latin typeface="Courier New" panose="02070309020205020404" pitchFamily="49" charset="0"/>
                <a:cs typeface="Courier New" panose="02070309020205020404" pitchFamily="49" charset="0"/>
              </a:rPr>
              <a:t> </a:t>
            </a:r>
            <a:r>
              <a:rPr lang="en-US" sz="1600" dirty="0" err="1">
                <a:solidFill>
                  <a:schemeClr val="tx1">
                    <a:lumMod val="95000"/>
                    <a:lumOff val="5000"/>
                  </a:schemeClr>
                </a:solidFill>
                <a:effectLst/>
                <a:latin typeface="Courier New" panose="02070309020205020404" pitchFamily="49" charset="0"/>
                <a:cs typeface="Courier New" panose="02070309020205020404" pitchFamily="49" charset="0"/>
              </a:rPr>
              <a:t>prot</a:t>
            </a:r>
            <a:endParaRPr lang="en-US" sz="1600" dirty="0">
              <a:solidFill>
                <a:schemeClr val="tx1">
                  <a:lumMod val="95000"/>
                  <a:lumOff val="5000"/>
                </a:schemeClr>
              </a:solidFill>
              <a:effectLst/>
              <a:latin typeface="Courier New" panose="02070309020205020404" pitchFamily="49" charset="0"/>
              <a:cs typeface="Courier New" panose="02070309020205020404" pitchFamily="49" charset="0"/>
            </a:endParaRPr>
          </a:p>
          <a:p>
            <a:pPr>
              <a:buNone/>
            </a:pPr>
            <a:r>
              <a:rPr lang="en-US" sz="1600" dirty="0" err="1">
                <a:solidFill>
                  <a:schemeClr val="tx1">
                    <a:lumMod val="95000"/>
                    <a:lumOff val="5000"/>
                  </a:schemeClr>
                </a:solidFill>
                <a:effectLst/>
                <a:latin typeface="Courier New" panose="02070309020205020404" pitchFamily="49" charset="0"/>
                <a:cs typeface="Courier New" panose="02070309020205020404" pitchFamily="49" charset="0"/>
              </a:rPr>
              <a:t>chrm</a:t>
            </a:r>
            <a:r>
              <a:rPr lang="en-US" sz="1600" dirty="0">
                <a:solidFill>
                  <a:schemeClr val="tx1">
                    <a:lumMod val="95000"/>
                    <a:lumOff val="5000"/>
                  </a:schemeClr>
                </a:solidFill>
                <a:effectLst/>
                <a:latin typeface="Courier New" panose="02070309020205020404" pitchFamily="49" charset="0"/>
                <a:cs typeface="Courier New" panose="02070309020205020404" pitchFamily="49" charset="0"/>
              </a:rPr>
              <a:t> 349645 350083 MP000001 1 - PWL2 0.9655 0.9655 . </a:t>
            </a:r>
            <a:r>
              <a:rPr lang="en-US" sz="1600" b="1" dirty="0">
                <a:solidFill>
                  <a:schemeClr val="accent2">
                    <a:lumMod val="50000"/>
                  </a:schemeClr>
                </a:solidFill>
                <a:effectLst/>
                <a:latin typeface="Courier New" panose="02070309020205020404" pitchFamily="49" charset="0"/>
                <a:cs typeface="Courier New" panose="02070309020205020404" pitchFamily="49" charset="0"/>
              </a:rPr>
              <a:t>ATGAAATGCAACAACATTATCCTCCCTTTTGCTTTGTTCTTTTTTTCGACCACTGTAACCGCC</a:t>
            </a:r>
          </a:p>
          <a:p>
            <a:pPr>
              <a:buNone/>
            </a:pPr>
            <a:r>
              <a:rPr lang="en-US" sz="1600" b="1" dirty="0">
                <a:solidFill>
                  <a:schemeClr val="accent2">
                    <a:lumMod val="50000"/>
                  </a:schemeClr>
                </a:solidFill>
                <a:effectLst/>
                <a:latin typeface="Courier New" panose="02070309020205020404" pitchFamily="49" charset="0"/>
                <a:cs typeface="Courier New" panose="02070309020205020404" pitchFamily="49" charset="0"/>
              </a:rPr>
              <a:t>GGTGGCGGGTGGACTCACAAACAGTTTTACAACGACAAAGGCGAAAGAGAGGGCTCAATTTCAATTAGAAAGGGCTCGGAAGGCGATTTTAACTATGGCCCCAGTTATCCTGGAGGGCCTGATAGGATGGTACGGGTTCATGAAAACAACGGCAACATCCGCGGGATGCCCCCGGGATATTCTCTAGGCCCTGATCATCAGCAAGATCAAATCGATCGTCAATATTATAACAGGCACGGATATCATGTTGGTGATGGACCCGCCGAATACGGAAATCACGGAGGCGGGCAATGGGGCGACGGATATTATGGACCGCCAGGCGAGTTTACACATGAGCACCGTGAACAGCGAGAAGAGGGCTGCAATATTATGTAA </a:t>
            </a:r>
            <a:r>
              <a:rPr lang="en-US" sz="1600" b="1" dirty="0">
                <a:solidFill>
                  <a:schemeClr val="tx2">
                    <a:lumMod val="90000"/>
                    <a:lumOff val="10000"/>
                  </a:schemeClr>
                </a:solidFill>
                <a:effectLst/>
                <a:latin typeface="Courier New" panose="02070309020205020404" pitchFamily="49" charset="0"/>
                <a:cs typeface="Courier New" panose="02070309020205020404" pitchFamily="49" charset="0"/>
              </a:rPr>
              <a:t>MKCNNIILPFALFFFSTTVTAGGGWTHKQFYNDKGEREGSISIRKGSEGDFNYGPSYPGGPDRMVRVHENNGNIRGMPPGYSLGPDHQQDQIDRQYYNRHGYHVGDGPAEYGNHGGGQWGDGYYGPPGEFTHEHREQREEGCNIM.</a:t>
            </a:r>
          </a:p>
          <a:p>
            <a:pPr>
              <a:buNone/>
            </a:pPr>
            <a:r>
              <a:rPr lang="en-US" sz="1600" dirty="0">
                <a:solidFill>
                  <a:schemeClr val="tx1">
                    <a:lumMod val="95000"/>
                    <a:lumOff val="5000"/>
                  </a:schemeClr>
                </a:solidFill>
                <a:effectLst/>
                <a:latin typeface="Courier New" panose="02070309020205020404" pitchFamily="49" charset="0"/>
                <a:cs typeface="Courier New" panose="02070309020205020404" pitchFamily="49" charset="0"/>
              </a:rPr>
              <a:t>…</a:t>
            </a:r>
          </a:p>
        </p:txBody>
      </p:sp>
      <p:cxnSp>
        <p:nvCxnSpPr>
          <p:cNvPr id="6" name="Straight Arrow Connector 5">
            <a:extLst>
              <a:ext uri="{FF2B5EF4-FFF2-40B4-BE49-F238E27FC236}">
                <a16:creationId xmlns:a16="http://schemas.microsoft.com/office/drawing/2014/main" id="{90A79F3F-2A90-CB4C-5018-326521DEC012}"/>
              </a:ext>
            </a:extLst>
          </p:cNvPr>
          <p:cNvCxnSpPr>
            <a:cxnSpLocks/>
          </p:cNvCxnSpPr>
          <p:nvPr/>
        </p:nvCxnSpPr>
        <p:spPr>
          <a:xfrm flipH="1">
            <a:off x="9753333" y="3250855"/>
            <a:ext cx="318976" cy="652132"/>
          </a:xfrm>
          <a:prstGeom prst="straightConnector1">
            <a:avLst/>
          </a:prstGeom>
          <a:ln w="38100">
            <a:solidFill>
              <a:srgbClr val="FF0000"/>
            </a:solidFill>
            <a:tailEnd type="triangle"/>
          </a:ln>
        </p:spPr>
        <p:style>
          <a:lnRef idx="2">
            <a:schemeClr val="accent1"/>
          </a:lnRef>
          <a:fillRef idx="0">
            <a:schemeClr val="accent1"/>
          </a:fillRef>
          <a:effectRef idx="1">
            <a:schemeClr val="accent1"/>
          </a:effectRef>
          <a:fontRef idx="minor">
            <a:schemeClr val="tx1"/>
          </a:fontRef>
        </p:style>
      </p:cxnSp>
      <p:sp>
        <p:nvSpPr>
          <p:cNvPr id="7" name="TextBox 6">
            <a:extLst>
              <a:ext uri="{FF2B5EF4-FFF2-40B4-BE49-F238E27FC236}">
                <a16:creationId xmlns:a16="http://schemas.microsoft.com/office/drawing/2014/main" id="{C52BAE63-3E1A-E128-32AA-22AE12DCE532}"/>
              </a:ext>
            </a:extLst>
          </p:cNvPr>
          <p:cNvSpPr txBox="1"/>
          <p:nvPr/>
        </p:nvSpPr>
        <p:spPr>
          <a:xfrm>
            <a:off x="9455477" y="2666080"/>
            <a:ext cx="1793504" cy="584775"/>
          </a:xfrm>
          <a:prstGeom prst="rect">
            <a:avLst/>
          </a:prstGeom>
          <a:noFill/>
        </p:spPr>
        <p:txBody>
          <a:bodyPr wrap="none" rtlCol="0">
            <a:spAutoFit/>
          </a:bodyPr>
          <a:lstStyle/>
          <a:p>
            <a:r>
              <a:rPr lang="en-US" sz="3200" dirty="0">
                <a:solidFill>
                  <a:srgbClr val="FF0000"/>
                </a:solidFill>
                <a:latin typeface="Calibri" panose="020F0502020204030204" pitchFamily="34" charset="0"/>
                <a:cs typeface="Calibri" panose="020F0502020204030204" pitchFamily="34" charset="0"/>
              </a:rPr>
              <a:t>transcript</a:t>
            </a:r>
          </a:p>
        </p:txBody>
      </p:sp>
      <p:cxnSp>
        <p:nvCxnSpPr>
          <p:cNvPr id="9" name="Straight Arrow Connector 8">
            <a:extLst>
              <a:ext uri="{FF2B5EF4-FFF2-40B4-BE49-F238E27FC236}">
                <a16:creationId xmlns:a16="http://schemas.microsoft.com/office/drawing/2014/main" id="{CB41F63A-5F69-758C-2C21-E4B49C8961AE}"/>
              </a:ext>
            </a:extLst>
          </p:cNvPr>
          <p:cNvCxnSpPr>
            <a:cxnSpLocks/>
          </p:cNvCxnSpPr>
          <p:nvPr/>
        </p:nvCxnSpPr>
        <p:spPr>
          <a:xfrm flipH="1" flipV="1">
            <a:off x="8764362" y="5461591"/>
            <a:ext cx="556847" cy="421758"/>
          </a:xfrm>
          <a:prstGeom prst="straightConnector1">
            <a:avLst/>
          </a:prstGeom>
          <a:ln w="38100">
            <a:solidFill>
              <a:srgbClr val="FF0000"/>
            </a:solidFill>
            <a:tailEnd type="triangle"/>
          </a:ln>
        </p:spPr>
        <p:style>
          <a:lnRef idx="2">
            <a:schemeClr val="accent1"/>
          </a:lnRef>
          <a:fillRef idx="0">
            <a:schemeClr val="accent1"/>
          </a:fillRef>
          <a:effectRef idx="1">
            <a:schemeClr val="accent1"/>
          </a:effectRef>
          <a:fontRef idx="minor">
            <a:schemeClr val="tx1"/>
          </a:fontRef>
        </p:style>
      </p:cxnSp>
      <p:sp>
        <p:nvSpPr>
          <p:cNvPr id="10" name="TextBox 9">
            <a:extLst>
              <a:ext uri="{FF2B5EF4-FFF2-40B4-BE49-F238E27FC236}">
                <a16:creationId xmlns:a16="http://schemas.microsoft.com/office/drawing/2014/main" id="{B0DC2725-DB55-447F-C00F-3121EFD082DF}"/>
              </a:ext>
            </a:extLst>
          </p:cNvPr>
          <p:cNvSpPr txBox="1"/>
          <p:nvPr/>
        </p:nvSpPr>
        <p:spPr>
          <a:xfrm>
            <a:off x="8764362" y="5759234"/>
            <a:ext cx="1401538" cy="584775"/>
          </a:xfrm>
          <a:prstGeom prst="rect">
            <a:avLst/>
          </a:prstGeom>
          <a:noFill/>
        </p:spPr>
        <p:txBody>
          <a:bodyPr wrap="none" rtlCol="0">
            <a:spAutoFit/>
          </a:bodyPr>
          <a:lstStyle/>
          <a:p>
            <a:r>
              <a:rPr lang="en-US" sz="3200" dirty="0">
                <a:solidFill>
                  <a:srgbClr val="FF0000"/>
                </a:solidFill>
                <a:latin typeface="Calibri" panose="020F0502020204030204" pitchFamily="34" charset="0"/>
                <a:cs typeface="Calibri" panose="020F0502020204030204" pitchFamily="34" charset="0"/>
              </a:rPr>
              <a:t>protein</a:t>
            </a:r>
          </a:p>
        </p:txBody>
      </p:sp>
    </p:spTree>
    <p:extLst>
      <p:ext uri="{BB962C8B-B14F-4D97-AF65-F5344CB8AC3E}">
        <p14:creationId xmlns:p14="http://schemas.microsoft.com/office/powerpoint/2010/main" val="195939037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7"/>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6"/>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10"/>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p:bldP spid="10" grpId="0"/>
    </p:bld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9C45B5E-7329-F00E-5948-153DD61158A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A96EE193-9A69-79A0-AC50-C78FDFC424E0}"/>
              </a:ext>
            </a:extLst>
          </p:cNvPr>
          <p:cNvSpPr>
            <a:spLocks noGrp="1"/>
          </p:cNvSpPr>
          <p:nvPr>
            <p:ph type="title"/>
          </p:nvPr>
        </p:nvSpPr>
        <p:spPr>
          <a:xfrm>
            <a:off x="667744" y="450899"/>
            <a:ext cx="10515600" cy="825008"/>
          </a:xfrm>
        </p:spPr>
        <p:txBody>
          <a:bodyPr>
            <a:normAutofit/>
          </a:bodyPr>
          <a:lstStyle/>
          <a:p>
            <a:r>
              <a:rPr lang="en-US" sz="3200" dirty="0">
                <a:latin typeface="Calibri" panose="020F0502020204030204" pitchFamily="34" charset="0"/>
                <a:cs typeface="Calibri" panose="020F0502020204030204" pitchFamily="34" charset="0"/>
              </a:rPr>
              <a:t>Outline</a:t>
            </a:r>
          </a:p>
        </p:txBody>
      </p:sp>
      <p:sp>
        <p:nvSpPr>
          <p:cNvPr id="3" name="Content Placeholder 2">
            <a:extLst>
              <a:ext uri="{FF2B5EF4-FFF2-40B4-BE49-F238E27FC236}">
                <a16:creationId xmlns:a16="http://schemas.microsoft.com/office/drawing/2014/main" id="{3C0B113B-2BE6-3A1E-EDF6-031FB6DE4B09}"/>
              </a:ext>
            </a:extLst>
          </p:cNvPr>
          <p:cNvSpPr>
            <a:spLocks noGrp="1"/>
          </p:cNvSpPr>
          <p:nvPr>
            <p:ph idx="1"/>
          </p:nvPr>
        </p:nvSpPr>
        <p:spPr>
          <a:xfrm>
            <a:off x="667744" y="1783095"/>
            <a:ext cx="8539716" cy="2944849"/>
          </a:xfrm>
        </p:spPr>
        <p:txBody>
          <a:bodyPr>
            <a:normAutofit/>
          </a:bodyPr>
          <a:lstStyle/>
          <a:p>
            <a:pPr>
              <a:lnSpc>
                <a:spcPct val="150000"/>
              </a:lnSpc>
            </a:pPr>
            <a:r>
              <a:rPr lang="en-US" sz="3200" dirty="0" err="1">
                <a:solidFill>
                  <a:schemeClr val="bg1">
                    <a:lumMod val="85000"/>
                  </a:schemeClr>
                </a:solidFill>
                <a:latin typeface="Calibri" panose="020F0502020204030204" pitchFamily="34" charset="0"/>
                <a:cs typeface="Calibri" panose="020F0502020204030204" pitchFamily="34" charset="0"/>
              </a:rPr>
              <a:t>miniprot</a:t>
            </a:r>
            <a:r>
              <a:rPr lang="en-US" sz="3200" dirty="0">
                <a:solidFill>
                  <a:schemeClr val="bg1">
                    <a:lumMod val="85000"/>
                  </a:schemeClr>
                </a:solidFill>
                <a:latin typeface="Calibri" panose="020F0502020204030204" pitchFamily="34" charset="0"/>
                <a:cs typeface="Calibri" panose="020F0502020204030204" pitchFamily="34" charset="0"/>
              </a:rPr>
              <a:t> – protein-to-genome aligner</a:t>
            </a:r>
          </a:p>
          <a:p>
            <a:pPr>
              <a:lnSpc>
                <a:spcPct val="150000"/>
              </a:lnSpc>
            </a:pPr>
            <a:r>
              <a:rPr lang="en-US" sz="3200" b="0" i="0" dirty="0">
                <a:solidFill>
                  <a:srgbClr val="404040"/>
                </a:solidFill>
                <a:effectLst/>
                <a:latin typeface="Calibri" panose="020F0502020204030204" pitchFamily="34" charset="0"/>
                <a:cs typeface="Calibri" panose="020F0502020204030204" pitchFamily="34" charset="0"/>
              </a:rPr>
              <a:t>Alphafold2</a:t>
            </a:r>
          </a:p>
          <a:p>
            <a:pPr>
              <a:lnSpc>
                <a:spcPct val="150000"/>
              </a:lnSpc>
            </a:pPr>
            <a:r>
              <a:rPr lang="en-US" sz="3200" b="0" i="0" dirty="0">
                <a:solidFill>
                  <a:schemeClr val="bg1">
                    <a:lumMod val="85000"/>
                  </a:schemeClr>
                </a:solidFill>
                <a:effectLst/>
                <a:latin typeface="Calibri" panose="020F0502020204030204" pitchFamily="34" charset="0"/>
                <a:cs typeface="Calibri" panose="020F0502020204030204" pitchFamily="34" charset="0"/>
              </a:rPr>
              <a:t>Alphafold</a:t>
            </a:r>
            <a:r>
              <a:rPr lang="en-US" sz="3200" dirty="0">
                <a:solidFill>
                  <a:schemeClr val="bg1">
                    <a:lumMod val="85000"/>
                  </a:schemeClr>
                </a:solidFill>
                <a:latin typeface="Calibri" panose="020F0502020204030204" pitchFamily="34" charset="0"/>
                <a:cs typeface="Calibri" panose="020F0502020204030204" pitchFamily="34" charset="0"/>
              </a:rPr>
              <a:t>3 server</a:t>
            </a:r>
            <a:endParaRPr lang="en-US" sz="3200" b="0" i="0" dirty="0">
              <a:solidFill>
                <a:schemeClr val="bg1">
                  <a:lumMod val="85000"/>
                </a:schemeClr>
              </a:solidFill>
              <a:effectLst/>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2816115434"/>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01A1549-941B-0A50-4FF2-86714C03C4E0}"/>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B8176D67-9710-4654-3BCC-D88C626FAE3C}"/>
              </a:ext>
            </a:extLst>
          </p:cNvPr>
          <p:cNvSpPr>
            <a:spLocks noGrp="1"/>
          </p:cNvSpPr>
          <p:nvPr>
            <p:ph type="title"/>
          </p:nvPr>
        </p:nvSpPr>
        <p:spPr>
          <a:xfrm>
            <a:off x="696097" y="387104"/>
            <a:ext cx="10515600" cy="670461"/>
          </a:xfrm>
        </p:spPr>
        <p:txBody>
          <a:bodyPr>
            <a:normAutofit/>
          </a:bodyPr>
          <a:lstStyle/>
          <a:p>
            <a:r>
              <a:rPr lang="en-US" sz="3200" dirty="0">
                <a:latin typeface="Calibri" panose="020F0502020204030204" pitchFamily="34" charset="0"/>
                <a:cs typeface="Calibri" panose="020F0502020204030204" pitchFamily="34" charset="0"/>
              </a:rPr>
              <a:t>Protein folding</a:t>
            </a:r>
          </a:p>
        </p:txBody>
      </p:sp>
      <p:pic>
        <p:nvPicPr>
          <p:cNvPr id="4098" name="Picture 2">
            <a:extLst>
              <a:ext uri="{FF2B5EF4-FFF2-40B4-BE49-F238E27FC236}">
                <a16:creationId xmlns:a16="http://schemas.microsoft.com/office/drawing/2014/main" id="{DC90632C-275B-B7D1-87E2-9221F5818E87}"/>
              </a:ext>
            </a:extLst>
          </p:cNvPr>
          <p:cNvPicPr>
            <a:picLocks noGrp="1" noChangeAspect="1" noChangeArrowheads="1"/>
          </p:cNvPicPr>
          <p:nvPr>
            <p:ph idx="1"/>
          </p:nvPr>
        </p:nvPicPr>
        <p:blipFill>
          <a:blip r:embed="rId3">
            <a:extLst>
              <a:ext uri="{28A0092B-C50C-407E-A947-70E740481C1C}">
                <a14:useLocalDpi xmlns:a14="http://schemas.microsoft.com/office/drawing/2010/main" val="0"/>
              </a:ext>
            </a:extLst>
          </a:blip>
          <a:srcRect/>
          <a:stretch>
            <a:fillRect/>
          </a:stretch>
        </p:blipFill>
        <p:spPr bwMode="auto">
          <a:xfrm>
            <a:off x="1490575" y="1943822"/>
            <a:ext cx="4572000" cy="2019300"/>
          </a:xfrm>
          <a:prstGeom prst="rect">
            <a:avLst/>
          </a:prstGeom>
          <a:noFill/>
          <a:extLst>
            <a:ext uri="{909E8E84-426E-40DD-AFC4-6F175D3DCCD1}">
              <a14:hiddenFill xmlns:a14="http://schemas.microsoft.com/office/drawing/2010/main">
                <a:solidFill>
                  <a:srgbClr val="FFFFFF"/>
                </a:solidFill>
              </a14:hiddenFill>
            </a:ext>
          </a:extLst>
        </p:spPr>
      </p:pic>
      <p:pic>
        <p:nvPicPr>
          <p:cNvPr id="4100" name="Picture 4">
            <a:extLst>
              <a:ext uri="{FF2B5EF4-FFF2-40B4-BE49-F238E27FC236}">
                <a16:creationId xmlns:a16="http://schemas.microsoft.com/office/drawing/2014/main" id="{ED55E38F-984B-7930-1F13-19A036E4C4D9}"/>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655699" y="1773980"/>
            <a:ext cx="4073611" cy="3055208"/>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47E36053-C90B-E7ED-114A-E102CA414758}"/>
              </a:ext>
            </a:extLst>
          </p:cNvPr>
          <p:cNvSpPr txBox="1"/>
          <p:nvPr/>
        </p:nvSpPr>
        <p:spPr>
          <a:xfrm>
            <a:off x="1301105" y="5607664"/>
            <a:ext cx="1284519" cy="338554"/>
          </a:xfrm>
          <a:prstGeom prst="rect">
            <a:avLst/>
          </a:prstGeom>
          <a:noFill/>
        </p:spPr>
        <p:txBody>
          <a:bodyPr wrap="none" rtlCol="0">
            <a:spAutoFit/>
          </a:bodyPr>
          <a:lstStyle/>
          <a:p>
            <a:r>
              <a:rPr lang="en-US" sz="1600" dirty="0" err="1">
                <a:latin typeface="Calibri Light" panose="020F0302020204030204" pitchFamily="34" charset="0"/>
                <a:cs typeface="Calibri Light" panose="020F0302020204030204" pitchFamily="34" charset="0"/>
              </a:rPr>
              <a:t>wikipedia.org</a:t>
            </a:r>
            <a:endParaRPr lang="en-US" sz="1600" dirty="0">
              <a:latin typeface="Calibri Light" panose="020F0302020204030204" pitchFamily="34" charset="0"/>
              <a:cs typeface="Calibri Light" panose="020F0302020204030204" pitchFamily="34" charset="0"/>
            </a:endParaRPr>
          </a:p>
        </p:txBody>
      </p:sp>
      <p:sp>
        <p:nvSpPr>
          <p:cNvPr id="5" name="TextBox 4">
            <a:extLst>
              <a:ext uri="{FF2B5EF4-FFF2-40B4-BE49-F238E27FC236}">
                <a16:creationId xmlns:a16="http://schemas.microsoft.com/office/drawing/2014/main" id="{C74ED434-9608-A4EE-F0A4-149021931EF6}"/>
              </a:ext>
            </a:extLst>
          </p:cNvPr>
          <p:cNvSpPr txBox="1"/>
          <p:nvPr/>
        </p:nvSpPr>
        <p:spPr>
          <a:xfrm>
            <a:off x="1490575" y="4034237"/>
            <a:ext cx="3410934" cy="400110"/>
          </a:xfrm>
          <a:prstGeom prst="rect">
            <a:avLst/>
          </a:prstGeom>
          <a:noFill/>
        </p:spPr>
        <p:txBody>
          <a:bodyPr wrap="none" rtlCol="0">
            <a:spAutoFit/>
          </a:bodyPr>
          <a:lstStyle/>
          <a:p>
            <a:r>
              <a:rPr lang="en-US" sz="2000" dirty="0">
                <a:solidFill>
                  <a:srgbClr val="202122"/>
                </a:solidFill>
                <a:effectLst/>
                <a:latin typeface="Calibri Light" panose="020F0302020204030204" pitchFamily="34" charset="0"/>
                <a:cs typeface="Calibri Light" panose="020F0302020204030204" pitchFamily="34" charset="0"/>
              </a:rPr>
              <a:t>Protein before and after folding</a:t>
            </a:r>
            <a:endParaRPr lang="en-US" sz="2000" dirty="0">
              <a:latin typeface="Calibri Light" panose="020F0302020204030204" pitchFamily="34" charset="0"/>
              <a:cs typeface="Calibri Light" panose="020F0302020204030204" pitchFamily="34" charset="0"/>
            </a:endParaRPr>
          </a:p>
        </p:txBody>
      </p:sp>
      <p:sp>
        <p:nvSpPr>
          <p:cNvPr id="6" name="TextBox 5">
            <a:extLst>
              <a:ext uri="{FF2B5EF4-FFF2-40B4-BE49-F238E27FC236}">
                <a16:creationId xmlns:a16="http://schemas.microsoft.com/office/drawing/2014/main" id="{D393775D-9A66-3CE1-B188-ABB0941B18DE}"/>
              </a:ext>
            </a:extLst>
          </p:cNvPr>
          <p:cNvSpPr txBox="1"/>
          <p:nvPr/>
        </p:nvSpPr>
        <p:spPr>
          <a:xfrm>
            <a:off x="6565083" y="4993945"/>
            <a:ext cx="2551724" cy="400110"/>
          </a:xfrm>
          <a:prstGeom prst="rect">
            <a:avLst/>
          </a:prstGeom>
          <a:noFill/>
        </p:spPr>
        <p:txBody>
          <a:bodyPr wrap="none" rtlCol="0">
            <a:spAutoFit/>
          </a:bodyPr>
          <a:lstStyle/>
          <a:p>
            <a:r>
              <a:rPr lang="en-US" sz="2000" dirty="0">
                <a:solidFill>
                  <a:srgbClr val="202122"/>
                </a:solidFill>
                <a:effectLst/>
                <a:latin typeface="Calibri Light" panose="020F0302020204030204" pitchFamily="34" charset="0"/>
                <a:cs typeface="Calibri Light" panose="020F0302020204030204" pitchFamily="34" charset="0"/>
              </a:rPr>
              <a:t>Different folding stages</a:t>
            </a:r>
            <a:endParaRPr lang="en-US" sz="2000" dirty="0">
              <a:latin typeface="Calibri Light" panose="020F0302020204030204" pitchFamily="34" charset="0"/>
              <a:cs typeface="Calibri Light" panose="020F0302020204030204" pitchFamily="34" charset="0"/>
            </a:endParaRPr>
          </a:p>
        </p:txBody>
      </p:sp>
    </p:spTree>
    <p:extLst>
      <p:ext uri="{BB962C8B-B14F-4D97-AF65-F5344CB8AC3E}">
        <p14:creationId xmlns:p14="http://schemas.microsoft.com/office/powerpoint/2010/main" val="206334787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654BCE6-0974-736B-85CC-CE67DE2EE645}"/>
              </a:ext>
            </a:extLst>
          </p:cNvPr>
          <p:cNvSpPr>
            <a:spLocks noGrp="1"/>
          </p:cNvSpPr>
          <p:nvPr>
            <p:ph type="title"/>
          </p:nvPr>
        </p:nvSpPr>
        <p:spPr>
          <a:xfrm>
            <a:off x="512523" y="406089"/>
            <a:ext cx="10515600" cy="670461"/>
          </a:xfrm>
        </p:spPr>
        <p:txBody>
          <a:bodyPr>
            <a:normAutofit/>
          </a:bodyPr>
          <a:lstStyle/>
          <a:p>
            <a:r>
              <a:rPr lang="en-US" sz="3200" dirty="0">
                <a:latin typeface="Calibri" panose="020F0502020204030204" pitchFamily="34" charset="0"/>
                <a:cs typeface="Calibri" panose="020F0502020204030204" pitchFamily="34" charset="0"/>
              </a:rPr>
              <a:t>AlphaFold 2</a:t>
            </a:r>
          </a:p>
        </p:txBody>
      </p:sp>
      <p:pic>
        <p:nvPicPr>
          <p:cNvPr id="1026" name="Picture 2" descr="Animated 3D protein targets turning 360 degrees. The experimental result is shown in green lines, and the computational prediction is blue. The two sets of lines are almost identical.">
            <a:extLst>
              <a:ext uri="{FF2B5EF4-FFF2-40B4-BE49-F238E27FC236}">
                <a16:creationId xmlns:a16="http://schemas.microsoft.com/office/drawing/2014/main" id="{58A1DA8A-562D-46B5-BB7B-3C9E21E8AF96}"/>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0" y="1403568"/>
            <a:ext cx="6976997" cy="4362723"/>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A5E75DC2-21F5-6E84-C36E-6E1EDAED99D9}"/>
              </a:ext>
            </a:extLst>
          </p:cNvPr>
          <p:cNvSpPr txBox="1"/>
          <p:nvPr/>
        </p:nvSpPr>
        <p:spPr>
          <a:xfrm>
            <a:off x="512523" y="6369764"/>
            <a:ext cx="5682966" cy="246221"/>
          </a:xfrm>
          <a:prstGeom prst="rect">
            <a:avLst/>
          </a:prstGeom>
          <a:noFill/>
        </p:spPr>
        <p:txBody>
          <a:bodyPr wrap="none" rtlCol="0">
            <a:spAutoFit/>
          </a:bodyPr>
          <a:lstStyle/>
          <a:p>
            <a:r>
              <a:rPr lang="en-US" sz="1000" dirty="0">
                <a:latin typeface="Calibri Light" panose="020F0302020204030204" pitchFamily="34" charset="0"/>
                <a:cs typeface="Calibri Light" panose="020F0302020204030204" pitchFamily="34" charset="0"/>
              </a:rPr>
              <a:t>https://</a:t>
            </a:r>
            <a:r>
              <a:rPr lang="en-US" sz="1000" dirty="0" err="1">
                <a:latin typeface="Calibri Light" panose="020F0302020204030204" pitchFamily="34" charset="0"/>
                <a:cs typeface="Calibri Light" panose="020F0302020204030204" pitchFamily="34" charset="0"/>
              </a:rPr>
              <a:t>deepmind.google</a:t>
            </a:r>
            <a:r>
              <a:rPr lang="en-US" sz="1000" dirty="0">
                <a:latin typeface="Calibri Light" panose="020F0302020204030204" pitchFamily="34" charset="0"/>
                <a:cs typeface="Calibri Light" panose="020F0302020204030204" pitchFamily="34" charset="0"/>
              </a:rPr>
              <a:t>/discover/blog/alphafold-a-solution-to-a-50-year-old-grand-challenge-in-biology/</a:t>
            </a:r>
          </a:p>
        </p:txBody>
      </p:sp>
      <p:sp>
        <p:nvSpPr>
          <p:cNvPr id="5" name="TextBox 4">
            <a:extLst>
              <a:ext uri="{FF2B5EF4-FFF2-40B4-BE49-F238E27FC236}">
                <a16:creationId xmlns:a16="http://schemas.microsoft.com/office/drawing/2014/main" id="{CCCCCF9A-BBF3-99B9-0407-8D42C7493F91}"/>
              </a:ext>
            </a:extLst>
          </p:cNvPr>
          <p:cNvSpPr txBox="1"/>
          <p:nvPr/>
        </p:nvSpPr>
        <p:spPr>
          <a:xfrm>
            <a:off x="6722302" y="550796"/>
            <a:ext cx="4957175" cy="5016758"/>
          </a:xfrm>
          <a:prstGeom prst="rect">
            <a:avLst/>
          </a:prstGeom>
          <a:noFill/>
        </p:spPr>
        <p:txBody>
          <a:bodyPr wrap="square" rtlCol="0">
            <a:spAutoFit/>
          </a:bodyPr>
          <a:lstStyle/>
          <a:p>
            <a:pPr algn="l" fontAlgn="base"/>
            <a:r>
              <a:rPr lang="en-US" sz="2400" b="0" i="0" dirty="0">
                <a:solidFill>
                  <a:srgbClr val="2E2A25"/>
                </a:solidFill>
                <a:effectLst/>
                <a:latin typeface="Alfred Serif Regular"/>
              </a:rPr>
              <a:t>The Nobel Prize in Chemistry 2024</a:t>
            </a:r>
          </a:p>
          <a:p>
            <a:pPr algn="l" fontAlgn="base"/>
            <a:endParaRPr lang="en-US" sz="2400" b="0" i="0" dirty="0">
              <a:solidFill>
                <a:srgbClr val="2E2A25"/>
              </a:solidFill>
              <a:effectLst/>
              <a:latin typeface="Alfred Serif Regular"/>
            </a:endParaRPr>
          </a:p>
          <a:p>
            <a:pPr algn="l" fontAlgn="base"/>
            <a:r>
              <a:rPr lang="en-US" sz="2400" b="0" i="0" dirty="0">
                <a:solidFill>
                  <a:srgbClr val="2E2A25"/>
                </a:solidFill>
                <a:effectLst/>
                <a:latin typeface="Alfred Serif Regular"/>
              </a:rPr>
              <a:t>with one half to</a:t>
            </a:r>
          </a:p>
          <a:p>
            <a:pPr algn="l" fontAlgn="base"/>
            <a:r>
              <a:rPr lang="en-US" sz="2400" b="1" i="0" dirty="0">
                <a:solidFill>
                  <a:srgbClr val="2E2A25"/>
                </a:solidFill>
                <a:effectLst/>
                <a:latin typeface="var(--secondary-font-semi-bold)"/>
              </a:rPr>
              <a:t>David Baker</a:t>
            </a:r>
            <a:br>
              <a:rPr lang="en-US" sz="2400" b="0" i="0" dirty="0">
                <a:solidFill>
                  <a:srgbClr val="2E2A25"/>
                </a:solidFill>
                <a:effectLst/>
                <a:latin typeface="Alfred Serif Regular"/>
              </a:rPr>
            </a:br>
            <a:r>
              <a:rPr lang="en-US" sz="2000" b="0" i="0" dirty="0">
                <a:solidFill>
                  <a:srgbClr val="2E2A25"/>
                </a:solidFill>
                <a:effectLst/>
                <a:latin typeface="Alfred Serif Regular"/>
              </a:rPr>
              <a:t>University of Washington, Seattle, WA, USA</a:t>
            </a:r>
            <a:br>
              <a:rPr lang="en-US" sz="2000" b="0" i="0" dirty="0">
                <a:solidFill>
                  <a:srgbClr val="2E2A25"/>
                </a:solidFill>
                <a:effectLst/>
                <a:latin typeface="Alfred Serif Regular"/>
              </a:rPr>
            </a:br>
            <a:r>
              <a:rPr lang="en-US" sz="2000" b="0" i="0" dirty="0">
                <a:solidFill>
                  <a:srgbClr val="2E2A25"/>
                </a:solidFill>
                <a:effectLst/>
                <a:latin typeface="Alfred Serif Regular"/>
              </a:rPr>
              <a:t>Howard Hughes Medical Institute, USA</a:t>
            </a:r>
          </a:p>
          <a:p>
            <a:pPr algn="l" fontAlgn="base"/>
            <a:r>
              <a:rPr lang="en-US" sz="2400" b="0" i="1" dirty="0">
                <a:solidFill>
                  <a:srgbClr val="2E2A25"/>
                </a:solidFill>
                <a:effectLst/>
                <a:latin typeface="var(--secondary-font-italic)"/>
              </a:rPr>
              <a:t>“for computational protein design”</a:t>
            </a:r>
          </a:p>
          <a:p>
            <a:pPr algn="l" fontAlgn="base"/>
            <a:endParaRPr lang="en-US" sz="2400" b="0" i="0" dirty="0">
              <a:solidFill>
                <a:srgbClr val="2E2A25"/>
              </a:solidFill>
              <a:effectLst/>
              <a:latin typeface="Alfred Serif Regular"/>
            </a:endParaRPr>
          </a:p>
          <a:p>
            <a:pPr algn="l" fontAlgn="base"/>
            <a:r>
              <a:rPr lang="en-US" sz="2400" b="0" i="0" dirty="0">
                <a:solidFill>
                  <a:srgbClr val="2E2A25"/>
                </a:solidFill>
                <a:effectLst/>
                <a:latin typeface="Alfred Serif Regular"/>
              </a:rPr>
              <a:t>and the other half jointly to</a:t>
            </a:r>
          </a:p>
          <a:p>
            <a:pPr algn="l" fontAlgn="base"/>
            <a:r>
              <a:rPr lang="en-US" sz="2400" b="1" i="0" dirty="0">
                <a:solidFill>
                  <a:srgbClr val="2E2A25"/>
                </a:solidFill>
                <a:effectLst/>
                <a:latin typeface="var(--secondary-font-semi-bold)"/>
              </a:rPr>
              <a:t>Demis Hassabis</a:t>
            </a:r>
            <a:br>
              <a:rPr lang="en-US" sz="2400" b="0" i="0" dirty="0">
                <a:solidFill>
                  <a:srgbClr val="2E2A25"/>
                </a:solidFill>
                <a:effectLst/>
                <a:latin typeface="Alfred Serif Regular"/>
              </a:rPr>
            </a:br>
            <a:r>
              <a:rPr lang="en-US" sz="2000" b="0" i="0" dirty="0">
                <a:solidFill>
                  <a:srgbClr val="2E2A25"/>
                </a:solidFill>
                <a:effectLst/>
                <a:latin typeface="Alfred Serif Regular"/>
              </a:rPr>
              <a:t>Google DeepMind, London, UK</a:t>
            </a:r>
          </a:p>
          <a:p>
            <a:pPr algn="l" fontAlgn="base"/>
            <a:r>
              <a:rPr lang="en-US" sz="2400" b="1" i="0" dirty="0">
                <a:solidFill>
                  <a:srgbClr val="2E2A25"/>
                </a:solidFill>
                <a:effectLst/>
                <a:latin typeface="var(--secondary-font-semi-bold)"/>
              </a:rPr>
              <a:t>John Jumper</a:t>
            </a:r>
            <a:br>
              <a:rPr lang="en-US" sz="2400" b="0" i="0" dirty="0">
                <a:solidFill>
                  <a:srgbClr val="2E2A25"/>
                </a:solidFill>
                <a:effectLst/>
                <a:latin typeface="Alfred Serif Regular"/>
              </a:rPr>
            </a:br>
            <a:r>
              <a:rPr lang="en-US" sz="2000" b="0" i="0" dirty="0">
                <a:solidFill>
                  <a:srgbClr val="2E2A25"/>
                </a:solidFill>
                <a:effectLst/>
                <a:latin typeface="Alfred Serif Regular"/>
              </a:rPr>
              <a:t>Google DeepMind, London, UK</a:t>
            </a:r>
          </a:p>
          <a:p>
            <a:pPr algn="l" fontAlgn="base"/>
            <a:r>
              <a:rPr lang="en-US" sz="2400" b="0" i="1" dirty="0">
                <a:solidFill>
                  <a:srgbClr val="2E2A25"/>
                </a:solidFill>
                <a:effectLst/>
                <a:latin typeface="var(--secondary-font-italic)"/>
              </a:rPr>
              <a:t>“for protein structure prediction”</a:t>
            </a:r>
            <a:endParaRPr lang="en-US" sz="2400" b="0" i="0" dirty="0">
              <a:solidFill>
                <a:srgbClr val="2E2A25"/>
              </a:solidFill>
              <a:effectLst/>
              <a:latin typeface="Alfred Serif Regular"/>
            </a:endParaRPr>
          </a:p>
        </p:txBody>
      </p:sp>
      <p:sp>
        <p:nvSpPr>
          <p:cNvPr id="6" name="TextBox 5">
            <a:extLst>
              <a:ext uri="{FF2B5EF4-FFF2-40B4-BE49-F238E27FC236}">
                <a16:creationId xmlns:a16="http://schemas.microsoft.com/office/drawing/2014/main" id="{F6AA71C7-CAFE-44C8-24B1-4C475E73A8AA}"/>
              </a:ext>
            </a:extLst>
          </p:cNvPr>
          <p:cNvSpPr txBox="1"/>
          <p:nvPr/>
        </p:nvSpPr>
        <p:spPr>
          <a:xfrm>
            <a:off x="6722302" y="5898750"/>
            <a:ext cx="5057988" cy="338554"/>
          </a:xfrm>
          <a:prstGeom prst="rect">
            <a:avLst/>
          </a:prstGeom>
          <a:noFill/>
        </p:spPr>
        <p:txBody>
          <a:bodyPr wrap="none" rtlCol="0">
            <a:spAutoFit/>
          </a:bodyPr>
          <a:lstStyle/>
          <a:p>
            <a:r>
              <a:rPr lang="en-US" sz="1600" dirty="0">
                <a:hlinkClick r:id="rId3"/>
              </a:rPr>
              <a:t>https://youtu.be/gg7WjuFs8F4?si=Fs4YT-CmnF68_UGu</a:t>
            </a:r>
            <a:endParaRPr lang="en-US" sz="1600" dirty="0"/>
          </a:p>
        </p:txBody>
      </p:sp>
    </p:spTree>
    <p:extLst>
      <p:ext uri="{BB962C8B-B14F-4D97-AF65-F5344CB8AC3E}">
        <p14:creationId xmlns:p14="http://schemas.microsoft.com/office/powerpoint/2010/main" val="2461683758"/>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A5BBEB8-1F9A-FF3C-EA1D-52244D90CE15}"/>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63D5782A-F88F-06FB-009F-CC1D230818EF}"/>
              </a:ext>
            </a:extLst>
          </p:cNvPr>
          <p:cNvSpPr>
            <a:spLocks noGrp="1"/>
          </p:cNvSpPr>
          <p:nvPr>
            <p:ph type="title"/>
          </p:nvPr>
        </p:nvSpPr>
        <p:spPr>
          <a:xfrm>
            <a:off x="838200" y="365125"/>
            <a:ext cx="10515600" cy="670461"/>
          </a:xfrm>
        </p:spPr>
        <p:txBody>
          <a:bodyPr>
            <a:normAutofit/>
          </a:bodyPr>
          <a:lstStyle/>
          <a:p>
            <a:r>
              <a:rPr lang="en-US" sz="3200" dirty="0">
                <a:latin typeface="Calibri" panose="020F0502020204030204" pitchFamily="34" charset="0"/>
                <a:cs typeface="Calibri" panose="020F0502020204030204" pitchFamily="34" charset="0"/>
              </a:rPr>
              <a:t>AlphaFold 2</a:t>
            </a:r>
          </a:p>
        </p:txBody>
      </p:sp>
      <p:sp>
        <p:nvSpPr>
          <p:cNvPr id="3" name="Content Placeholder 2">
            <a:extLst>
              <a:ext uri="{FF2B5EF4-FFF2-40B4-BE49-F238E27FC236}">
                <a16:creationId xmlns:a16="http://schemas.microsoft.com/office/drawing/2014/main" id="{77D4000A-88E8-F449-C844-5876088DF397}"/>
              </a:ext>
            </a:extLst>
          </p:cNvPr>
          <p:cNvSpPr>
            <a:spLocks noGrp="1"/>
          </p:cNvSpPr>
          <p:nvPr>
            <p:ph idx="1"/>
          </p:nvPr>
        </p:nvSpPr>
        <p:spPr>
          <a:xfrm>
            <a:off x="838200" y="5196280"/>
            <a:ext cx="10515600" cy="1013836"/>
          </a:xfrm>
        </p:spPr>
        <p:txBody>
          <a:bodyPr>
            <a:normAutofit/>
          </a:bodyPr>
          <a:lstStyle/>
          <a:p>
            <a:r>
              <a:rPr lang="en-US" sz="2400" b="0" i="0" dirty="0">
                <a:solidFill>
                  <a:srgbClr val="5F6368"/>
                </a:solidFill>
                <a:effectLst/>
                <a:latin typeface="Google Sans Text"/>
              </a:rPr>
              <a:t>AlphaFold2 can accurately predict physical 3D structure of a protein</a:t>
            </a:r>
          </a:p>
          <a:p>
            <a:r>
              <a:rPr lang="en-US" sz="2400" b="0" i="0" dirty="0">
                <a:solidFill>
                  <a:srgbClr val="5F6368"/>
                </a:solidFill>
                <a:effectLst/>
                <a:latin typeface="Google Sans Text"/>
              </a:rPr>
              <a:t>AlphaFold2 can estimate the reliability of the prediction</a:t>
            </a:r>
          </a:p>
        </p:txBody>
      </p:sp>
      <p:pic>
        <p:nvPicPr>
          <p:cNvPr id="2050" name="Picture 2" descr="A bar graph showing the median free-modelling accuracy for CAPS7-12, AlphaFold, and Alphafold 2.">
            <a:extLst>
              <a:ext uri="{FF2B5EF4-FFF2-40B4-BE49-F238E27FC236}">
                <a16:creationId xmlns:a16="http://schemas.microsoft.com/office/drawing/2014/main" id="{8E69F828-69D4-A3F6-1091-66BE1631BF4A}"/>
              </a:ext>
            </a:extLst>
          </p:cNvPr>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983713" y="989180"/>
            <a:ext cx="6100284" cy="4089963"/>
          </a:xfrm>
          <a:prstGeom prst="rect">
            <a:avLst/>
          </a:prstGeom>
          <a:noFill/>
          <a:extLst>
            <a:ext uri="{909E8E84-426E-40DD-AFC4-6F175D3DCCD1}">
              <a14:hiddenFill xmlns:a14="http://schemas.microsoft.com/office/drawing/2010/main">
                <a:solidFill>
                  <a:srgbClr val="FFFFFF"/>
                </a:solidFill>
              </a14:hiddenFill>
            </a:ext>
          </a:extLst>
        </p:spPr>
      </p:pic>
      <p:sp>
        <p:nvSpPr>
          <p:cNvPr id="4" name="TextBox 3">
            <a:extLst>
              <a:ext uri="{FF2B5EF4-FFF2-40B4-BE49-F238E27FC236}">
                <a16:creationId xmlns:a16="http://schemas.microsoft.com/office/drawing/2014/main" id="{63D3B79A-EEBC-F8DA-BE90-1D8A0561D612}"/>
              </a:ext>
            </a:extLst>
          </p:cNvPr>
          <p:cNvSpPr txBox="1"/>
          <p:nvPr/>
        </p:nvSpPr>
        <p:spPr>
          <a:xfrm>
            <a:off x="7229510" y="1449112"/>
            <a:ext cx="4350707" cy="3170099"/>
          </a:xfrm>
          <a:prstGeom prst="rect">
            <a:avLst/>
          </a:prstGeom>
          <a:noFill/>
        </p:spPr>
        <p:txBody>
          <a:bodyPr wrap="square" rtlCol="0">
            <a:spAutoFit/>
          </a:bodyPr>
          <a:lstStyle/>
          <a:p>
            <a:r>
              <a:rPr lang="en-US" sz="2000" dirty="0">
                <a:solidFill>
                  <a:srgbClr val="5F6368"/>
                </a:solidFill>
                <a:effectLst/>
                <a:latin typeface="Calibri Light" panose="020F0302020204030204" pitchFamily="34" charset="0"/>
                <a:cs typeface="Calibri Light" panose="020F0302020204030204" pitchFamily="34" charset="0"/>
              </a:rPr>
              <a:t>In simple terms, GDT can be approximately thought of as </a:t>
            </a:r>
            <a:r>
              <a:rPr lang="en-US" sz="2000" b="1" dirty="0">
                <a:solidFill>
                  <a:schemeClr val="accent6">
                    <a:lumMod val="75000"/>
                  </a:schemeClr>
                </a:solidFill>
                <a:effectLst/>
                <a:latin typeface="Calibri Light" panose="020F0302020204030204" pitchFamily="34" charset="0"/>
                <a:cs typeface="Calibri Light" panose="020F0302020204030204" pitchFamily="34" charset="0"/>
              </a:rPr>
              <a:t>the percentage of amino acid residues within a threshold distance from the correct position</a:t>
            </a:r>
            <a:r>
              <a:rPr lang="en-US" sz="2000" dirty="0">
                <a:solidFill>
                  <a:srgbClr val="5F6368"/>
                </a:solidFill>
                <a:effectLst/>
                <a:latin typeface="Calibri Light" panose="020F0302020204030204" pitchFamily="34" charset="0"/>
                <a:cs typeface="Calibri Light" panose="020F0302020204030204" pitchFamily="34" charset="0"/>
              </a:rPr>
              <a:t>.</a:t>
            </a:r>
          </a:p>
          <a:p>
            <a:endParaRPr lang="en-US" sz="2000" dirty="0">
              <a:solidFill>
                <a:srgbClr val="5F6368"/>
              </a:solidFill>
              <a:latin typeface="Calibri Light" panose="020F0302020204030204" pitchFamily="34" charset="0"/>
              <a:cs typeface="Calibri Light" panose="020F0302020204030204" pitchFamily="34" charset="0"/>
            </a:endParaRPr>
          </a:p>
          <a:p>
            <a:r>
              <a:rPr lang="en-US" sz="2000" dirty="0">
                <a:solidFill>
                  <a:srgbClr val="5F6368"/>
                </a:solidFill>
                <a:effectLst/>
                <a:latin typeface="Calibri Light" panose="020F0302020204030204" pitchFamily="34" charset="0"/>
                <a:cs typeface="Calibri Light" panose="020F0302020204030204" pitchFamily="34" charset="0"/>
              </a:rPr>
              <a:t>A score of around 90 GDT is informally considered to be competitive with results obtained from experimental methods.</a:t>
            </a:r>
            <a:endParaRPr lang="en-US" sz="2000" dirty="0">
              <a:latin typeface="Calibri Light" panose="020F0302020204030204" pitchFamily="34" charset="0"/>
              <a:cs typeface="Calibri Light" panose="020F0302020204030204" pitchFamily="34" charset="0"/>
            </a:endParaRPr>
          </a:p>
        </p:txBody>
      </p:sp>
    </p:spTree>
    <p:extLst>
      <p:ext uri="{BB962C8B-B14F-4D97-AF65-F5344CB8AC3E}">
        <p14:creationId xmlns:p14="http://schemas.microsoft.com/office/powerpoint/2010/main" val="415106782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C7A616C-2B64-6FC0-0434-948E7AF82626}"/>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247520FB-EF6D-EDE4-CDE2-6B7C120BFFC8}"/>
              </a:ext>
            </a:extLst>
          </p:cNvPr>
          <p:cNvSpPr>
            <a:spLocks noGrp="1"/>
          </p:cNvSpPr>
          <p:nvPr>
            <p:ph type="title"/>
          </p:nvPr>
        </p:nvSpPr>
        <p:spPr>
          <a:xfrm>
            <a:off x="838200" y="365125"/>
            <a:ext cx="10515600" cy="670461"/>
          </a:xfrm>
        </p:spPr>
        <p:txBody>
          <a:bodyPr>
            <a:normAutofit/>
          </a:bodyPr>
          <a:lstStyle/>
          <a:p>
            <a:r>
              <a:rPr lang="en-US" sz="3200" dirty="0">
                <a:latin typeface="Calibri" panose="020F0502020204030204" pitchFamily="34" charset="0"/>
                <a:cs typeface="Calibri" panose="020F0502020204030204" pitchFamily="34" charset="0"/>
              </a:rPr>
              <a:t>AlphaFold2 pipeline</a:t>
            </a:r>
          </a:p>
        </p:txBody>
      </p:sp>
      <p:pic>
        <p:nvPicPr>
          <p:cNvPr id="5" name="Picture 4" descr="A diagram of a process&#10;&#10;Description automatically generated">
            <a:extLst>
              <a:ext uri="{FF2B5EF4-FFF2-40B4-BE49-F238E27FC236}">
                <a16:creationId xmlns:a16="http://schemas.microsoft.com/office/drawing/2014/main" id="{698F724C-24CD-8565-E9DD-45A098348900}"/>
              </a:ext>
            </a:extLst>
          </p:cNvPr>
          <p:cNvPicPr>
            <a:picLocks noChangeAspect="1"/>
          </p:cNvPicPr>
          <p:nvPr/>
        </p:nvPicPr>
        <p:blipFill>
          <a:blip r:embed="rId2"/>
          <a:stretch>
            <a:fillRect/>
          </a:stretch>
        </p:blipFill>
        <p:spPr>
          <a:xfrm>
            <a:off x="321370" y="1809256"/>
            <a:ext cx="11549260" cy="3940190"/>
          </a:xfrm>
          <a:prstGeom prst="rect">
            <a:avLst/>
          </a:prstGeom>
        </p:spPr>
      </p:pic>
      <p:sp>
        <p:nvSpPr>
          <p:cNvPr id="3" name="Oval 2">
            <a:extLst>
              <a:ext uri="{FF2B5EF4-FFF2-40B4-BE49-F238E27FC236}">
                <a16:creationId xmlns:a16="http://schemas.microsoft.com/office/drawing/2014/main" id="{1661BC66-F24F-F81F-B45E-262A94AB4CA8}"/>
              </a:ext>
            </a:extLst>
          </p:cNvPr>
          <p:cNvSpPr/>
          <p:nvPr/>
        </p:nvSpPr>
        <p:spPr>
          <a:xfrm>
            <a:off x="1653988" y="1532965"/>
            <a:ext cx="3065929" cy="1680882"/>
          </a:xfrm>
          <a:prstGeom prst="ellipse">
            <a:avLst/>
          </a:prstGeom>
          <a:noFill/>
          <a:ln>
            <a:solidFill>
              <a:schemeClr val="accent2">
                <a:lumMod val="7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Box 3">
            <a:extLst>
              <a:ext uri="{FF2B5EF4-FFF2-40B4-BE49-F238E27FC236}">
                <a16:creationId xmlns:a16="http://schemas.microsoft.com/office/drawing/2014/main" id="{5B7EDCCE-6966-08BE-C03E-A167E84F6D76}"/>
              </a:ext>
            </a:extLst>
          </p:cNvPr>
          <p:cNvSpPr txBox="1"/>
          <p:nvPr/>
        </p:nvSpPr>
        <p:spPr>
          <a:xfrm>
            <a:off x="3573481" y="1108554"/>
            <a:ext cx="2292872" cy="461665"/>
          </a:xfrm>
          <a:prstGeom prst="rect">
            <a:avLst/>
          </a:prstGeom>
          <a:noFill/>
        </p:spPr>
        <p:txBody>
          <a:bodyPr wrap="none" rtlCol="0">
            <a:spAutoFit/>
          </a:bodyPr>
          <a:lstStyle/>
          <a:p>
            <a:r>
              <a:rPr lang="en-US" sz="2400" dirty="0">
                <a:solidFill>
                  <a:schemeClr val="accent2">
                    <a:lumMod val="50000"/>
                  </a:schemeClr>
                </a:solidFill>
                <a:latin typeface="Calibri" panose="020F0502020204030204" pitchFamily="34" charset="0"/>
                <a:cs typeface="Calibri" panose="020F0502020204030204" pitchFamily="34" charset="0"/>
              </a:rPr>
              <a:t>history evolution</a:t>
            </a:r>
          </a:p>
        </p:txBody>
      </p:sp>
      <p:sp>
        <p:nvSpPr>
          <p:cNvPr id="6" name="Oval 5">
            <a:extLst>
              <a:ext uri="{FF2B5EF4-FFF2-40B4-BE49-F238E27FC236}">
                <a16:creationId xmlns:a16="http://schemas.microsoft.com/office/drawing/2014/main" id="{E3718310-B382-396A-E9C4-1920231EE9F1}"/>
              </a:ext>
            </a:extLst>
          </p:cNvPr>
          <p:cNvSpPr/>
          <p:nvPr/>
        </p:nvSpPr>
        <p:spPr>
          <a:xfrm>
            <a:off x="3052482" y="3597715"/>
            <a:ext cx="1237129" cy="718792"/>
          </a:xfrm>
          <a:prstGeom prst="ellipse">
            <a:avLst/>
          </a:prstGeom>
          <a:noFill/>
          <a:ln>
            <a:solidFill>
              <a:schemeClr val="accent2">
                <a:lumMod val="7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TextBox 6">
            <a:extLst>
              <a:ext uri="{FF2B5EF4-FFF2-40B4-BE49-F238E27FC236}">
                <a16:creationId xmlns:a16="http://schemas.microsoft.com/office/drawing/2014/main" id="{2F71A67D-D0EE-8559-2B2E-0ACEDF303888}"/>
              </a:ext>
            </a:extLst>
          </p:cNvPr>
          <p:cNvSpPr txBox="1"/>
          <p:nvPr/>
        </p:nvSpPr>
        <p:spPr>
          <a:xfrm>
            <a:off x="4126888" y="3013501"/>
            <a:ext cx="1530357" cy="830997"/>
          </a:xfrm>
          <a:prstGeom prst="rect">
            <a:avLst/>
          </a:prstGeom>
          <a:noFill/>
        </p:spPr>
        <p:txBody>
          <a:bodyPr wrap="square" rtlCol="0">
            <a:spAutoFit/>
          </a:bodyPr>
          <a:lstStyle/>
          <a:p>
            <a:r>
              <a:rPr lang="en-US" sz="2400" dirty="0">
                <a:solidFill>
                  <a:schemeClr val="accent2">
                    <a:lumMod val="50000"/>
                  </a:schemeClr>
                </a:solidFill>
                <a:latin typeface="Calibri" panose="020F0502020204030204" pitchFamily="34" charset="0"/>
                <a:cs typeface="Calibri" panose="020F0502020204030204" pitchFamily="34" charset="0"/>
              </a:rPr>
              <a:t>sequence pairing</a:t>
            </a:r>
          </a:p>
        </p:txBody>
      </p:sp>
      <p:sp>
        <p:nvSpPr>
          <p:cNvPr id="9" name="Oval 8">
            <a:extLst>
              <a:ext uri="{FF2B5EF4-FFF2-40B4-BE49-F238E27FC236}">
                <a16:creationId xmlns:a16="http://schemas.microsoft.com/office/drawing/2014/main" id="{680E50EB-24A8-2CFD-FD9E-0BF80C461F5D}"/>
              </a:ext>
            </a:extLst>
          </p:cNvPr>
          <p:cNvSpPr/>
          <p:nvPr/>
        </p:nvSpPr>
        <p:spPr>
          <a:xfrm>
            <a:off x="3092823" y="4282312"/>
            <a:ext cx="1237129" cy="718792"/>
          </a:xfrm>
          <a:prstGeom prst="ellipse">
            <a:avLst/>
          </a:prstGeom>
          <a:noFill/>
          <a:ln>
            <a:solidFill>
              <a:schemeClr val="accent2">
                <a:lumMod val="75000"/>
              </a:schemeClr>
            </a:solid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TextBox 9">
            <a:extLst>
              <a:ext uri="{FF2B5EF4-FFF2-40B4-BE49-F238E27FC236}">
                <a16:creationId xmlns:a16="http://schemas.microsoft.com/office/drawing/2014/main" id="{E3F0D668-D41D-F0C0-C269-C5CA94A4E502}"/>
              </a:ext>
            </a:extLst>
          </p:cNvPr>
          <p:cNvSpPr txBox="1"/>
          <p:nvPr/>
        </p:nvSpPr>
        <p:spPr>
          <a:xfrm>
            <a:off x="1612288" y="5157486"/>
            <a:ext cx="3551899" cy="830997"/>
          </a:xfrm>
          <a:prstGeom prst="rect">
            <a:avLst/>
          </a:prstGeom>
          <a:noFill/>
        </p:spPr>
        <p:txBody>
          <a:bodyPr wrap="square" rtlCol="0">
            <a:spAutoFit/>
          </a:bodyPr>
          <a:lstStyle/>
          <a:p>
            <a:r>
              <a:rPr lang="en-US" sz="2400" dirty="0">
                <a:solidFill>
                  <a:schemeClr val="accent2">
                    <a:lumMod val="50000"/>
                  </a:schemeClr>
                </a:solidFill>
              </a:rPr>
              <a:t>existing protein structures of homologs</a:t>
            </a:r>
          </a:p>
        </p:txBody>
      </p:sp>
    </p:spTree>
    <p:extLst>
      <p:ext uri="{BB962C8B-B14F-4D97-AF65-F5344CB8AC3E}">
        <p14:creationId xmlns:p14="http://schemas.microsoft.com/office/powerpoint/2010/main" val="1552345463"/>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4"/>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gtEl>
                                        <p:attrNameLst>
                                          <p:attrName>style.visibility</p:attrName>
                                        </p:attrNameLst>
                                      </p:cBhvr>
                                      <p:to>
                                        <p:strVal val="visible"/>
                                      </p:to>
                                    </p:set>
                                  </p:childTnLst>
                                </p:cTn>
                              </p:par>
                            </p:childTnLst>
                          </p:cTn>
                        </p:par>
                      </p:childTnLst>
                    </p:cTn>
                  </p:par>
                  <p:par>
                    <p:cTn id="9" fill="hold">
                      <p:stCondLst>
                        <p:cond delay="indefinite"/>
                      </p:stCondLst>
                      <p:childTnLst>
                        <p:par>
                          <p:cTn id="10" fill="hold">
                            <p:stCondLst>
                              <p:cond delay="0"/>
                            </p:stCondLst>
                            <p:childTnLst>
                              <p:par>
                                <p:cTn id="11" presetID="1" presetClass="entr" presetSubtype="0" fill="hold" grpId="0" nodeType="clickEffect">
                                  <p:stCondLst>
                                    <p:cond delay="0"/>
                                  </p:stCondLst>
                                  <p:childTnLst>
                                    <p:set>
                                      <p:cBhvr>
                                        <p:cTn id="12" dur="1" fill="hold">
                                          <p:stCondLst>
                                            <p:cond delay="0"/>
                                          </p:stCondLst>
                                        </p:cTn>
                                        <p:tgtEl>
                                          <p:spTgt spid="7"/>
                                        </p:tgtEl>
                                        <p:attrNameLst>
                                          <p:attrName>style.visibility</p:attrName>
                                        </p:attrNameLst>
                                      </p:cBhvr>
                                      <p:to>
                                        <p:strVal val="visible"/>
                                      </p:to>
                                    </p:set>
                                  </p:childTnLst>
                                </p:cTn>
                              </p:par>
                              <p:par>
                                <p:cTn id="13" presetID="1" presetClass="entr" presetSubtype="0" fill="hold" grpId="0" nodeType="withEffect">
                                  <p:stCondLst>
                                    <p:cond delay="0"/>
                                  </p:stCondLst>
                                  <p:childTnLst>
                                    <p:set>
                                      <p:cBhvr>
                                        <p:cTn id="14" dur="1" fill="hold">
                                          <p:stCondLst>
                                            <p:cond delay="0"/>
                                          </p:stCondLst>
                                        </p:cTn>
                                        <p:tgtEl>
                                          <p:spTgt spid="6"/>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10"/>
                                        </p:tgtEl>
                                        <p:attrNameLst>
                                          <p:attrName>style.visibility</p:attrName>
                                        </p:attrNameLst>
                                      </p:cBhvr>
                                      <p:to>
                                        <p:strVal val="visible"/>
                                      </p:to>
                                    </p:set>
                                  </p:childTnLst>
                                </p:cTn>
                              </p:par>
                              <p:par>
                                <p:cTn id="19" presetID="1" presetClass="entr" presetSubtype="0" fill="hold" grpId="0" nodeType="withEffect">
                                  <p:stCondLst>
                                    <p:cond delay="0"/>
                                  </p:stCondLst>
                                  <p:childTnLst>
                                    <p:set>
                                      <p:cBhvr>
                                        <p:cTn id="20"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animBg="1"/>
      <p:bldP spid="4" grpId="0"/>
      <p:bldP spid="6" grpId="0" animBg="1"/>
      <p:bldP spid="7" grpId="0"/>
      <p:bldP spid="9" grpId="0" animBg="1"/>
      <p:bldP spid="10" grpId="0"/>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755354D-F889-F90F-B601-98B148F4D26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6EF56268-35AB-6BF1-E9AF-08D750661CBB}"/>
              </a:ext>
            </a:extLst>
          </p:cNvPr>
          <p:cNvSpPr>
            <a:spLocks noGrp="1"/>
          </p:cNvSpPr>
          <p:nvPr>
            <p:ph type="title"/>
          </p:nvPr>
        </p:nvSpPr>
        <p:spPr>
          <a:xfrm>
            <a:off x="667744" y="450899"/>
            <a:ext cx="10515600" cy="825008"/>
          </a:xfrm>
        </p:spPr>
        <p:txBody>
          <a:bodyPr>
            <a:normAutofit/>
          </a:bodyPr>
          <a:lstStyle/>
          <a:p>
            <a:r>
              <a:rPr lang="en-US" sz="3200" dirty="0">
                <a:latin typeface="Calibri" panose="020F0502020204030204" pitchFamily="34" charset="0"/>
                <a:cs typeface="Calibri" panose="020F0502020204030204" pitchFamily="34" charset="0"/>
              </a:rPr>
              <a:t>Outline</a:t>
            </a:r>
          </a:p>
        </p:txBody>
      </p:sp>
      <p:sp>
        <p:nvSpPr>
          <p:cNvPr id="3" name="Content Placeholder 2">
            <a:extLst>
              <a:ext uri="{FF2B5EF4-FFF2-40B4-BE49-F238E27FC236}">
                <a16:creationId xmlns:a16="http://schemas.microsoft.com/office/drawing/2014/main" id="{7139413D-511B-9317-5F0F-1CD04F9379E7}"/>
              </a:ext>
            </a:extLst>
          </p:cNvPr>
          <p:cNvSpPr>
            <a:spLocks noGrp="1"/>
          </p:cNvSpPr>
          <p:nvPr>
            <p:ph idx="1"/>
          </p:nvPr>
        </p:nvSpPr>
        <p:spPr>
          <a:xfrm>
            <a:off x="667744" y="1783095"/>
            <a:ext cx="8539716" cy="2944849"/>
          </a:xfrm>
        </p:spPr>
        <p:txBody>
          <a:bodyPr>
            <a:normAutofit/>
          </a:bodyPr>
          <a:lstStyle/>
          <a:p>
            <a:pPr>
              <a:lnSpc>
                <a:spcPct val="150000"/>
              </a:lnSpc>
            </a:pPr>
            <a:r>
              <a:rPr lang="en-US" sz="3200" dirty="0">
                <a:solidFill>
                  <a:srgbClr val="404040"/>
                </a:solidFill>
                <a:latin typeface="Calibri" panose="020F0502020204030204" pitchFamily="34" charset="0"/>
                <a:cs typeface="Calibri" panose="020F0502020204030204" pitchFamily="34" charset="0"/>
              </a:rPr>
              <a:t>protein-to-genome aligner - </a:t>
            </a:r>
            <a:r>
              <a:rPr lang="en-US" sz="3200" dirty="0" err="1">
                <a:solidFill>
                  <a:srgbClr val="404040"/>
                </a:solidFill>
                <a:latin typeface="Calibri" panose="020F0502020204030204" pitchFamily="34" charset="0"/>
                <a:cs typeface="Calibri" panose="020F0502020204030204" pitchFamily="34" charset="0"/>
              </a:rPr>
              <a:t>miniprot</a:t>
            </a:r>
            <a:endParaRPr lang="en-US" sz="3200" dirty="0">
              <a:solidFill>
                <a:srgbClr val="404040"/>
              </a:solidFill>
              <a:latin typeface="Calibri" panose="020F0502020204030204" pitchFamily="34" charset="0"/>
              <a:cs typeface="Calibri" panose="020F0502020204030204" pitchFamily="34" charset="0"/>
            </a:endParaRPr>
          </a:p>
          <a:p>
            <a:pPr>
              <a:lnSpc>
                <a:spcPct val="150000"/>
              </a:lnSpc>
            </a:pPr>
            <a:r>
              <a:rPr lang="en-US" sz="3200" b="0" i="0" dirty="0">
                <a:solidFill>
                  <a:srgbClr val="404040"/>
                </a:solidFill>
                <a:effectLst/>
                <a:latin typeface="Calibri" panose="020F0502020204030204" pitchFamily="34" charset="0"/>
                <a:cs typeface="Calibri" panose="020F0502020204030204" pitchFamily="34" charset="0"/>
              </a:rPr>
              <a:t>AlphaFold 2</a:t>
            </a:r>
          </a:p>
          <a:p>
            <a:pPr>
              <a:lnSpc>
                <a:spcPct val="150000"/>
              </a:lnSpc>
            </a:pPr>
            <a:r>
              <a:rPr lang="en-US" sz="3200" b="0" i="0" dirty="0">
                <a:solidFill>
                  <a:srgbClr val="404040"/>
                </a:solidFill>
                <a:effectLst/>
                <a:latin typeface="Calibri" panose="020F0502020204030204" pitchFamily="34" charset="0"/>
                <a:cs typeface="Calibri" panose="020F0502020204030204" pitchFamily="34" charset="0"/>
              </a:rPr>
              <a:t>AlphaFold </a:t>
            </a:r>
            <a:r>
              <a:rPr lang="en-US" sz="3200" dirty="0">
                <a:solidFill>
                  <a:srgbClr val="404040"/>
                </a:solidFill>
                <a:latin typeface="Calibri" panose="020F0502020204030204" pitchFamily="34" charset="0"/>
                <a:cs typeface="Calibri" panose="020F0502020204030204" pitchFamily="34" charset="0"/>
              </a:rPr>
              <a:t>3 server</a:t>
            </a:r>
            <a:endParaRPr lang="en-US" sz="3200" b="0" i="0" dirty="0">
              <a:solidFill>
                <a:srgbClr val="404040"/>
              </a:solidFill>
              <a:effectLst/>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426671207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62E7D4C-5992-8037-FB25-B80AD1F0A16B}"/>
            </a:ext>
          </a:extLst>
        </p:cNvPr>
        <p:cNvGrpSpPr/>
        <p:nvPr/>
      </p:nvGrpSpPr>
      <p:grpSpPr>
        <a:xfrm>
          <a:off x="0" y="0"/>
          <a:ext cx="0" cy="0"/>
          <a:chOff x="0" y="0"/>
          <a:chExt cx="0" cy="0"/>
        </a:xfrm>
      </p:grpSpPr>
      <p:cxnSp>
        <p:nvCxnSpPr>
          <p:cNvPr id="23" name="Straight Connector 22">
            <a:extLst>
              <a:ext uri="{FF2B5EF4-FFF2-40B4-BE49-F238E27FC236}">
                <a16:creationId xmlns:a16="http://schemas.microsoft.com/office/drawing/2014/main" id="{6BBDBB9A-D5F7-037B-3465-527004D802B0}"/>
              </a:ext>
            </a:extLst>
          </p:cNvPr>
          <p:cNvCxnSpPr>
            <a:cxnSpLocks/>
          </p:cNvCxnSpPr>
          <p:nvPr/>
        </p:nvCxnSpPr>
        <p:spPr>
          <a:xfrm>
            <a:off x="1560802" y="1817528"/>
            <a:ext cx="5399773" cy="1"/>
          </a:xfrm>
          <a:prstGeom prst="line">
            <a:avLst/>
          </a:prstGeom>
        </p:spPr>
        <p:style>
          <a:lnRef idx="2">
            <a:schemeClr val="accent1"/>
          </a:lnRef>
          <a:fillRef idx="0">
            <a:schemeClr val="accent1"/>
          </a:fillRef>
          <a:effectRef idx="1">
            <a:schemeClr val="accent1"/>
          </a:effectRef>
          <a:fontRef idx="minor">
            <a:schemeClr val="tx1"/>
          </a:fontRef>
        </p:style>
      </p:cxnSp>
      <p:sp>
        <p:nvSpPr>
          <p:cNvPr id="2" name="Title 1">
            <a:extLst>
              <a:ext uri="{FF2B5EF4-FFF2-40B4-BE49-F238E27FC236}">
                <a16:creationId xmlns:a16="http://schemas.microsoft.com/office/drawing/2014/main" id="{50CA43EB-7118-CD08-178C-9C9700C32204}"/>
              </a:ext>
            </a:extLst>
          </p:cNvPr>
          <p:cNvSpPr>
            <a:spLocks noGrp="1"/>
          </p:cNvSpPr>
          <p:nvPr>
            <p:ph type="title"/>
          </p:nvPr>
        </p:nvSpPr>
        <p:spPr>
          <a:xfrm>
            <a:off x="838200" y="365125"/>
            <a:ext cx="10515600" cy="670461"/>
          </a:xfrm>
        </p:spPr>
        <p:txBody>
          <a:bodyPr>
            <a:normAutofit/>
          </a:bodyPr>
          <a:lstStyle/>
          <a:p>
            <a:r>
              <a:rPr lang="en-US" sz="3200" dirty="0">
                <a:latin typeface="Calibri" panose="020F0502020204030204" pitchFamily="34" charset="0"/>
                <a:cs typeface="Calibri" panose="020F0502020204030204" pitchFamily="34" charset="0"/>
              </a:rPr>
              <a:t>Indication of protein structural from historical evolution data </a:t>
            </a:r>
          </a:p>
        </p:txBody>
      </p:sp>
      <p:sp>
        <p:nvSpPr>
          <p:cNvPr id="5" name="TextBox 4">
            <a:extLst>
              <a:ext uri="{FF2B5EF4-FFF2-40B4-BE49-F238E27FC236}">
                <a16:creationId xmlns:a16="http://schemas.microsoft.com/office/drawing/2014/main" id="{B5B63351-6E2A-C288-FCB1-472B79623E5A}"/>
              </a:ext>
            </a:extLst>
          </p:cNvPr>
          <p:cNvSpPr txBox="1"/>
          <p:nvPr/>
        </p:nvSpPr>
        <p:spPr>
          <a:xfrm>
            <a:off x="1540038" y="2196029"/>
            <a:ext cx="5636713" cy="3046988"/>
          </a:xfrm>
          <a:prstGeom prst="rect">
            <a:avLst/>
          </a:prstGeom>
          <a:noFill/>
        </p:spPr>
        <p:txBody>
          <a:bodyPr wrap="square" rtlCol="0">
            <a:spAutoFit/>
          </a:bodyPr>
          <a:lstStyle/>
          <a:p>
            <a:pPr algn="just"/>
            <a:r>
              <a:rPr lang="en-US" sz="2400" dirty="0">
                <a:latin typeface="Courier New" panose="02070309020205020404" pitchFamily="49" charset="0"/>
                <a:cs typeface="Courier New" panose="02070309020205020404" pitchFamily="49" charset="0"/>
              </a:rPr>
              <a:t>A T </a:t>
            </a:r>
            <a:r>
              <a:rPr lang="en-US" sz="2400" dirty="0">
                <a:solidFill>
                  <a:schemeClr val="accent2">
                    <a:lumMod val="75000"/>
                  </a:schemeClr>
                </a:solidFill>
                <a:latin typeface="Courier New" panose="02070309020205020404" pitchFamily="49" charset="0"/>
                <a:cs typeface="Courier New" panose="02070309020205020404" pitchFamily="49" charset="0"/>
              </a:rPr>
              <a:t>R </a:t>
            </a:r>
            <a:r>
              <a:rPr lang="en-US" sz="2400" dirty="0">
                <a:latin typeface="Courier New" panose="02070309020205020404" pitchFamily="49" charset="0"/>
                <a:cs typeface="Courier New" panose="02070309020205020404" pitchFamily="49" charset="0"/>
              </a:rPr>
              <a:t>L T L T A K K </a:t>
            </a:r>
            <a:r>
              <a:rPr lang="en-US" sz="2400" dirty="0">
                <a:solidFill>
                  <a:schemeClr val="accent2">
                    <a:lumMod val="75000"/>
                  </a:schemeClr>
                </a:solidFill>
                <a:latin typeface="Courier New" panose="02070309020205020404" pitchFamily="49" charset="0"/>
                <a:cs typeface="Courier New" panose="02070309020205020404" pitchFamily="49" charset="0"/>
              </a:rPr>
              <a:t>D </a:t>
            </a:r>
            <a:r>
              <a:rPr lang="en-US" sz="2400" dirty="0">
                <a:latin typeface="Courier New" panose="02070309020205020404" pitchFamily="49" charset="0"/>
                <a:cs typeface="Courier New" panose="02070309020205020404" pitchFamily="49" charset="0"/>
              </a:rPr>
              <a:t>G P C D</a:t>
            </a:r>
          </a:p>
          <a:p>
            <a:pPr algn="just"/>
            <a:r>
              <a:rPr lang="en-US" sz="2400" dirty="0">
                <a:latin typeface="Courier New" panose="02070309020205020404" pitchFamily="49" charset="0"/>
                <a:cs typeface="Courier New" panose="02070309020205020404" pitchFamily="49" charset="0"/>
              </a:rPr>
              <a:t>A T </a:t>
            </a:r>
            <a:r>
              <a:rPr lang="en-US" sz="2400" dirty="0">
                <a:solidFill>
                  <a:schemeClr val="accent2">
                    <a:lumMod val="75000"/>
                  </a:schemeClr>
                </a:solidFill>
                <a:latin typeface="Courier New" panose="02070309020205020404" pitchFamily="49" charset="0"/>
                <a:cs typeface="Courier New" panose="02070309020205020404" pitchFamily="49" charset="0"/>
              </a:rPr>
              <a:t>R </a:t>
            </a:r>
            <a:r>
              <a:rPr lang="en-US" sz="2400" dirty="0">
                <a:latin typeface="Courier New" panose="02070309020205020404" pitchFamily="49" charset="0"/>
                <a:cs typeface="Courier New" panose="02070309020205020404" pitchFamily="49" charset="0"/>
              </a:rPr>
              <a:t>L T L T A K K </a:t>
            </a:r>
            <a:r>
              <a:rPr lang="en-US" sz="2400" dirty="0">
                <a:solidFill>
                  <a:schemeClr val="accent2">
                    <a:lumMod val="75000"/>
                  </a:schemeClr>
                </a:solidFill>
                <a:latin typeface="Courier New" panose="02070309020205020404" pitchFamily="49" charset="0"/>
                <a:cs typeface="Courier New" panose="02070309020205020404" pitchFamily="49" charset="0"/>
              </a:rPr>
              <a:t>D </a:t>
            </a:r>
            <a:r>
              <a:rPr lang="en-US" sz="2400" dirty="0">
                <a:latin typeface="Courier New" panose="02070309020205020404" pitchFamily="49" charset="0"/>
                <a:cs typeface="Courier New" panose="02070309020205020404" pitchFamily="49" charset="0"/>
              </a:rPr>
              <a:t>G P A D</a:t>
            </a:r>
          </a:p>
          <a:p>
            <a:pPr algn="just"/>
            <a:r>
              <a:rPr lang="en-US" sz="2400" dirty="0">
                <a:latin typeface="Courier New" panose="02070309020205020404" pitchFamily="49" charset="0"/>
                <a:cs typeface="Courier New" panose="02070309020205020404" pitchFamily="49" charset="0"/>
              </a:rPr>
              <a:t>A T </a:t>
            </a:r>
            <a:r>
              <a:rPr lang="en-US" sz="2400" dirty="0">
                <a:solidFill>
                  <a:schemeClr val="accent2">
                    <a:lumMod val="75000"/>
                  </a:schemeClr>
                </a:solidFill>
                <a:latin typeface="Courier New" panose="02070309020205020404" pitchFamily="49" charset="0"/>
                <a:cs typeface="Courier New" panose="02070309020205020404" pitchFamily="49" charset="0"/>
              </a:rPr>
              <a:t>R </a:t>
            </a:r>
            <a:r>
              <a:rPr lang="en-US" sz="2400" dirty="0">
                <a:latin typeface="Courier New" panose="02070309020205020404" pitchFamily="49" charset="0"/>
                <a:cs typeface="Courier New" panose="02070309020205020404" pitchFamily="49" charset="0"/>
              </a:rPr>
              <a:t>L T L T A K K </a:t>
            </a:r>
            <a:r>
              <a:rPr lang="en-US" sz="2400" dirty="0">
                <a:solidFill>
                  <a:schemeClr val="accent2">
                    <a:lumMod val="75000"/>
                  </a:schemeClr>
                </a:solidFill>
                <a:latin typeface="Courier New" panose="02070309020205020404" pitchFamily="49" charset="0"/>
                <a:cs typeface="Courier New" panose="02070309020205020404" pitchFamily="49" charset="0"/>
              </a:rPr>
              <a:t>D </a:t>
            </a:r>
            <a:r>
              <a:rPr lang="en-US" sz="2400" dirty="0">
                <a:latin typeface="Courier New" panose="02070309020205020404" pitchFamily="49" charset="0"/>
                <a:cs typeface="Courier New" panose="02070309020205020404" pitchFamily="49" charset="0"/>
              </a:rPr>
              <a:t>G P C D</a:t>
            </a:r>
          </a:p>
          <a:p>
            <a:pPr algn="just"/>
            <a:r>
              <a:rPr lang="en-US" sz="2400" dirty="0">
                <a:latin typeface="Courier New" panose="02070309020205020404" pitchFamily="49" charset="0"/>
                <a:cs typeface="Courier New" panose="02070309020205020404" pitchFamily="49" charset="0"/>
              </a:rPr>
              <a:t>A T </a:t>
            </a:r>
            <a:r>
              <a:rPr lang="en-US" sz="2400" dirty="0">
                <a:solidFill>
                  <a:schemeClr val="accent4">
                    <a:lumMod val="50000"/>
                  </a:schemeClr>
                </a:solidFill>
                <a:latin typeface="Courier New" panose="02070309020205020404" pitchFamily="49" charset="0"/>
                <a:cs typeface="Courier New" panose="02070309020205020404" pitchFamily="49" charset="0"/>
              </a:rPr>
              <a:t>K </a:t>
            </a:r>
            <a:r>
              <a:rPr lang="en-US" sz="2400" dirty="0">
                <a:latin typeface="Courier New" panose="02070309020205020404" pitchFamily="49" charset="0"/>
                <a:cs typeface="Courier New" panose="02070309020205020404" pitchFamily="49" charset="0"/>
              </a:rPr>
              <a:t>L C L T A K K </a:t>
            </a:r>
            <a:r>
              <a:rPr lang="en-US" sz="2400" dirty="0">
                <a:solidFill>
                  <a:schemeClr val="accent4">
                    <a:lumMod val="50000"/>
                  </a:schemeClr>
                </a:solidFill>
                <a:latin typeface="Courier New" panose="02070309020205020404" pitchFamily="49" charset="0"/>
                <a:cs typeface="Courier New" panose="02070309020205020404" pitchFamily="49" charset="0"/>
              </a:rPr>
              <a:t>E </a:t>
            </a:r>
            <a:r>
              <a:rPr lang="en-US" sz="2400" dirty="0">
                <a:latin typeface="Courier New" panose="02070309020205020404" pitchFamily="49" charset="0"/>
                <a:cs typeface="Courier New" panose="02070309020205020404" pitchFamily="49" charset="0"/>
              </a:rPr>
              <a:t>G P A D</a:t>
            </a:r>
          </a:p>
          <a:p>
            <a:pPr algn="just"/>
            <a:r>
              <a:rPr lang="en-US" sz="2400" dirty="0">
                <a:latin typeface="Courier New" panose="02070309020205020404" pitchFamily="49" charset="0"/>
                <a:cs typeface="Courier New" panose="02070309020205020404" pitchFamily="49" charset="0"/>
              </a:rPr>
              <a:t>A T </a:t>
            </a:r>
            <a:r>
              <a:rPr lang="en-US" sz="2400" dirty="0">
                <a:solidFill>
                  <a:schemeClr val="accent4">
                    <a:lumMod val="50000"/>
                  </a:schemeClr>
                </a:solidFill>
                <a:latin typeface="Courier New" panose="02070309020205020404" pitchFamily="49" charset="0"/>
                <a:cs typeface="Courier New" panose="02070309020205020404" pitchFamily="49" charset="0"/>
              </a:rPr>
              <a:t>K </a:t>
            </a:r>
            <a:r>
              <a:rPr lang="en-US" sz="2400" dirty="0">
                <a:latin typeface="Courier New" panose="02070309020205020404" pitchFamily="49" charset="0"/>
                <a:cs typeface="Courier New" panose="02070309020205020404" pitchFamily="49" charset="0"/>
              </a:rPr>
              <a:t>L T L T A K K </a:t>
            </a:r>
            <a:r>
              <a:rPr lang="en-US" sz="2400" dirty="0">
                <a:solidFill>
                  <a:schemeClr val="accent4">
                    <a:lumMod val="50000"/>
                  </a:schemeClr>
                </a:solidFill>
                <a:latin typeface="Courier New" panose="02070309020205020404" pitchFamily="49" charset="0"/>
                <a:cs typeface="Courier New" panose="02070309020205020404" pitchFamily="49" charset="0"/>
              </a:rPr>
              <a:t>E </a:t>
            </a:r>
            <a:r>
              <a:rPr lang="en-US" sz="2400" dirty="0">
                <a:latin typeface="Courier New" panose="02070309020205020404" pitchFamily="49" charset="0"/>
                <a:cs typeface="Courier New" panose="02070309020205020404" pitchFamily="49" charset="0"/>
              </a:rPr>
              <a:t>G P K D</a:t>
            </a:r>
          </a:p>
          <a:p>
            <a:pPr algn="just"/>
            <a:r>
              <a:rPr lang="en-US" sz="2400" dirty="0">
                <a:latin typeface="Courier New" panose="02070309020205020404" pitchFamily="49" charset="0"/>
                <a:cs typeface="Courier New" panose="02070309020205020404" pitchFamily="49" charset="0"/>
              </a:rPr>
              <a:t>A T </a:t>
            </a:r>
            <a:r>
              <a:rPr lang="en-US" sz="2400" dirty="0">
                <a:solidFill>
                  <a:schemeClr val="accent4">
                    <a:lumMod val="50000"/>
                  </a:schemeClr>
                </a:solidFill>
                <a:latin typeface="Courier New" panose="02070309020205020404" pitchFamily="49" charset="0"/>
                <a:cs typeface="Courier New" panose="02070309020205020404" pitchFamily="49" charset="0"/>
              </a:rPr>
              <a:t>K </a:t>
            </a:r>
            <a:r>
              <a:rPr lang="en-US" sz="2400" dirty="0">
                <a:latin typeface="Courier New" panose="02070309020205020404" pitchFamily="49" charset="0"/>
                <a:cs typeface="Courier New" panose="02070309020205020404" pitchFamily="49" charset="0"/>
              </a:rPr>
              <a:t>L T L G A K K </a:t>
            </a:r>
            <a:r>
              <a:rPr lang="en-US" sz="2400" dirty="0">
                <a:solidFill>
                  <a:schemeClr val="accent4">
                    <a:lumMod val="50000"/>
                  </a:schemeClr>
                </a:solidFill>
                <a:latin typeface="Courier New" panose="02070309020205020404" pitchFamily="49" charset="0"/>
                <a:cs typeface="Courier New" panose="02070309020205020404" pitchFamily="49" charset="0"/>
              </a:rPr>
              <a:t>E </a:t>
            </a:r>
            <a:r>
              <a:rPr lang="en-US" sz="2400" dirty="0">
                <a:latin typeface="Courier New" panose="02070309020205020404" pitchFamily="49" charset="0"/>
                <a:cs typeface="Courier New" panose="02070309020205020404" pitchFamily="49" charset="0"/>
              </a:rPr>
              <a:t>G P L D</a:t>
            </a:r>
          </a:p>
          <a:p>
            <a:pPr algn="just"/>
            <a:r>
              <a:rPr lang="en-US" sz="2400" dirty="0">
                <a:latin typeface="Courier New" panose="02070309020205020404" pitchFamily="49" charset="0"/>
                <a:cs typeface="Courier New" panose="02070309020205020404" pitchFamily="49" charset="0"/>
              </a:rPr>
              <a:t>A T </a:t>
            </a:r>
            <a:r>
              <a:rPr lang="en-US" sz="2400" dirty="0">
                <a:solidFill>
                  <a:srgbClr val="FF0000"/>
                </a:solidFill>
                <a:latin typeface="Courier New" panose="02070309020205020404" pitchFamily="49" charset="0"/>
                <a:cs typeface="Courier New" panose="02070309020205020404" pitchFamily="49" charset="0"/>
              </a:rPr>
              <a:t>W</a:t>
            </a:r>
            <a:r>
              <a:rPr lang="en-US" sz="2400" dirty="0">
                <a:solidFill>
                  <a:schemeClr val="accent6">
                    <a:lumMod val="50000"/>
                  </a:schemeClr>
                </a:solidFill>
                <a:latin typeface="Courier New" panose="02070309020205020404" pitchFamily="49" charset="0"/>
                <a:cs typeface="Courier New" panose="02070309020205020404" pitchFamily="49" charset="0"/>
              </a:rPr>
              <a:t> </a:t>
            </a:r>
            <a:r>
              <a:rPr lang="en-US" sz="2400" dirty="0">
                <a:latin typeface="Courier New" panose="02070309020205020404" pitchFamily="49" charset="0"/>
                <a:cs typeface="Courier New" panose="02070309020205020404" pitchFamily="49" charset="0"/>
              </a:rPr>
              <a:t>L T L T A K K </a:t>
            </a:r>
            <a:r>
              <a:rPr lang="en-US" sz="2400" dirty="0">
                <a:solidFill>
                  <a:srgbClr val="FF0000"/>
                </a:solidFill>
                <a:latin typeface="Courier New" panose="02070309020205020404" pitchFamily="49" charset="0"/>
                <a:cs typeface="Courier New" panose="02070309020205020404" pitchFamily="49" charset="0"/>
              </a:rPr>
              <a:t>V</a:t>
            </a:r>
            <a:r>
              <a:rPr lang="en-US" sz="2400" dirty="0">
                <a:solidFill>
                  <a:schemeClr val="accent6">
                    <a:lumMod val="50000"/>
                  </a:schemeClr>
                </a:solidFill>
                <a:latin typeface="Courier New" panose="02070309020205020404" pitchFamily="49" charset="0"/>
                <a:cs typeface="Courier New" panose="02070309020205020404" pitchFamily="49" charset="0"/>
              </a:rPr>
              <a:t> </a:t>
            </a:r>
            <a:r>
              <a:rPr lang="en-US" sz="2400" dirty="0">
                <a:latin typeface="Courier New" panose="02070309020205020404" pitchFamily="49" charset="0"/>
                <a:cs typeface="Courier New" panose="02070309020205020404" pitchFamily="49" charset="0"/>
              </a:rPr>
              <a:t>G P T D</a:t>
            </a:r>
          </a:p>
          <a:p>
            <a:pPr algn="just"/>
            <a:r>
              <a:rPr lang="en-US" sz="2400" dirty="0">
                <a:latin typeface="Courier New" panose="02070309020205020404" pitchFamily="49" charset="0"/>
                <a:cs typeface="Courier New" panose="02070309020205020404" pitchFamily="49" charset="0"/>
              </a:rPr>
              <a:t>A T </a:t>
            </a:r>
            <a:r>
              <a:rPr lang="en-US" sz="2400" dirty="0">
                <a:solidFill>
                  <a:srgbClr val="FF0000"/>
                </a:solidFill>
                <a:latin typeface="Courier New" panose="02070309020205020404" pitchFamily="49" charset="0"/>
                <a:cs typeface="Courier New" panose="02070309020205020404" pitchFamily="49" charset="0"/>
              </a:rPr>
              <a:t>W</a:t>
            </a:r>
            <a:r>
              <a:rPr lang="en-US" sz="2400" dirty="0">
                <a:solidFill>
                  <a:schemeClr val="accent6">
                    <a:lumMod val="50000"/>
                  </a:schemeClr>
                </a:solidFill>
                <a:latin typeface="Courier New" panose="02070309020205020404" pitchFamily="49" charset="0"/>
                <a:cs typeface="Courier New" panose="02070309020205020404" pitchFamily="49" charset="0"/>
              </a:rPr>
              <a:t> </a:t>
            </a:r>
            <a:r>
              <a:rPr lang="en-US" sz="2400" dirty="0">
                <a:latin typeface="Courier New" panose="02070309020205020404" pitchFamily="49" charset="0"/>
                <a:cs typeface="Courier New" panose="02070309020205020404" pitchFamily="49" charset="0"/>
              </a:rPr>
              <a:t>L T L T A K K </a:t>
            </a:r>
            <a:r>
              <a:rPr lang="en-US" sz="2400" dirty="0">
                <a:solidFill>
                  <a:srgbClr val="FF0000"/>
                </a:solidFill>
                <a:latin typeface="Courier New" panose="02070309020205020404" pitchFamily="49" charset="0"/>
                <a:cs typeface="Courier New" panose="02070309020205020404" pitchFamily="49" charset="0"/>
              </a:rPr>
              <a:t>V</a:t>
            </a:r>
            <a:r>
              <a:rPr lang="en-US" sz="2400" dirty="0">
                <a:solidFill>
                  <a:schemeClr val="accent6">
                    <a:lumMod val="50000"/>
                  </a:schemeClr>
                </a:solidFill>
                <a:latin typeface="Courier New" panose="02070309020205020404" pitchFamily="49" charset="0"/>
                <a:cs typeface="Courier New" panose="02070309020205020404" pitchFamily="49" charset="0"/>
              </a:rPr>
              <a:t> </a:t>
            </a:r>
            <a:r>
              <a:rPr lang="en-US" sz="2400" dirty="0">
                <a:latin typeface="Courier New" panose="02070309020205020404" pitchFamily="49" charset="0"/>
                <a:cs typeface="Courier New" panose="02070309020205020404" pitchFamily="49" charset="0"/>
              </a:rPr>
              <a:t>G P C D</a:t>
            </a:r>
          </a:p>
        </p:txBody>
      </p:sp>
      <p:sp>
        <p:nvSpPr>
          <p:cNvPr id="6" name="Oval 5">
            <a:extLst>
              <a:ext uri="{FF2B5EF4-FFF2-40B4-BE49-F238E27FC236}">
                <a16:creationId xmlns:a16="http://schemas.microsoft.com/office/drawing/2014/main" id="{8D8634C1-73A2-AC99-7490-065FC7776F6C}"/>
              </a:ext>
            </a:extLst>
          </p:cNvPr>
          <p:cNvSpPr/>
          <p:nvPr/>
        </p:nvSpPr>
        <p:spPr>
          <a:xfrm>
            <a:off x="1588043" y="1696957"/>
            <a:ext cx="241143" cy="241143"/>
          </a:xfrm>
          <a:prstGeom prst="ellipse">
            <a:avLst/>
          </a:prstGeom>
          <a:solidFill>
            <a:schemeClr val="bg1">
              <a:lumMod val="85000"/>
            </a:schemeClr>
          </a:solidFill>
          <a:ln>
            <a:solidFill>
              <a:schemeClr val="bg1">
                <a:lumMod val="65000"/>
              </a:schemeClr>
            </a:solidFill>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Oval 6">
            <a:extLst>
              <a:ext uri="{FF2B5EF4-FFF2-40B4-BE49-F238E27FC236}">
                <a16:creationId xmlns:a16="http://schemas.microsoft.com/office/drawing/2014/main" id="{C0610BB0-1552-D936-7C98-275E8A83EFCC}"/>
              </a:ext>
            </a:extLst>
          </p:cNvPr>
          <p:cNvSpPr/>
          <p:nvPr/>
        </p:nvSpPr>
        <p:spPr>
          <a:xfrm>
            <a:off x="1953088" y="1696957"/>
            <a:ext cx="241143" cy="241143"/>
          </a:xfrm>
          <a:prstGeom prst="ellipse">
            <a:avLst/>
          </a:prstGeom>
          <a:solidFill>
            <a:schemeClr val="bg1">
              <a:lumMod val="85000"/>
            </a:schemeClr>
          </a:solidFill>
          <a:ln>
            <a:solidFill>
              <a:schemeClr val="bg1">
                <a:lumMod val="65000"/>
              </a:schemeClr>
            </a:solidFill>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Oval 7">
            <a:extLst>
              <a:ext uri="{FF2B5EF4-FFF2-40B4-BE49-F238E27FC236}">
                <a16:creationId xmlns:a16="http://schemas.microsoft.com/office/drawing/2014/main" id="{4C2624C1-C769-04CD-95E6-862B9F3EF7DA}"/>
              </a:ext>
            </a:extLst>
          </p:cNvPr>
          <p:cNvSpPr/>
          <p:nvPr/>
        </p:nvSpPr>
        <p:spPr>
          <a:xfrm>
            <a:off x="2318133" y="1696957"/>
            <a:ext cx="241143" cy="241143"/>
          </a:xfrm>
          <a:prstGeom prst="ellipse">
            <a:avLst/>
          </a:prstGeom>
          <a:solidFill>
            <a:schemeClr val="accent5">
              <a:lumMod val="60000"/>
              <a:lumOff val="40000"/>
            </a:schemeClr>
          </a:solidFill>
          <a:ln>
            <a:solidFill>
              <a:schemeClr val="bg1">
                <a:lumMod val="65000"/>
              </a:schemeClr>
            </a:solidFill>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Oval 8">
            <a:extLst>
              <a:ext uri="{FF2B5EF4-FFF2-40B4-BE49-F238E27FC236}">
                <a16:creationId xmlns:a16="http://schemas.microsoft.com/office/drawing/2014/main" id="{FC838BC1-9E35-BD00-C72B-1B4C4FC6B763}"/>
              </a:ext>
            </a:extLst>
          </p:cNvPr>
          <p:cNvSpPr/>
          <p:nvPr/>
        </p:nvSpPr>
        <p:spPr>
          <a:xfrm>
            <a:off x="2683178" y="1696957"/>
            <a:ext cx="241143" cy="241143"/>
          </a:xfrm>
          <a:prstGeom prst="ellipse">
            <a:avLst/>
          </a:prstGeom>
          <a:solidFill>
            <a:schemeClr val="bg1">
              <a:lumMod val="85000"/>
            </a:schemeClr>
          </a:solidFill>
          <a:ln>
            <a:solidFill>
              <a:schemeClr val="bg1">
                <a:lumMod val="65000"/>
              </a:schemeClr>
            </a:solidFill>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Oval 9">
            <a:extLst>
              <a:ext uri="{FF2B5EF4-FFF2-40B4-BE49-F238E27FC236}">
                <a16:creationId xmlns:a16="http://schemas.microsoft.com/office/drawing/2014/main" id="{C62DAC6F-E86D-BEBB-F791-D3A42A27D109}"/>
              </a:ext>
            </a:extLst>
          </p:cNvPr>
          <p:cNvSpPr/>
          <p:nvPr/>
        </p:nvSpPr>
        <p:spPr>
          <a:xfrm>
            <a:off x="3048223" y="1696957"/>
            <a:ext cx="241143" cy="241143"/>
          </a:xfrm>
          <a:prstGeom prst="ellipse">
            <a:avLst/>
          </a:prstGeom>
          <a:solidFill>
            <a:schemeClr val="bg1">
              <a:lumMod val="85000"/>
            </a:schemeClr>
          </a:solidFill>
          <a:ln>
            <a:solidFill>
              <a:schemeClr val="bg1">
                <a:lumMod val="65000"/>
              </a:schemeClr>
            </a:solidFill>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Oval 10">
            <a:extLst>
              <a:ext uri="{FF2B5EF4-FFF2-40B4-BE49-F238E27FC236}">
                <a16:creationId xmlns:a16="http://schemas.microsoft.com/office/drawing/2014/main" id="{174FC7AF-7B4B-65D0-D3A2-424057E90BF2}"/>
              </a:ext>
            </a:extLst>
          </p:cNvPr>
          <p:cNvSpPr/>
          <p:nvPr/>
        </p:nvSpPr>
        <p:spPr>
          <a:xfrm>
            <a:off x="3413268" y="1696957"/>
            <a:ext cx="241143" cy="241143"/>
          </a:xfrm>
          <a:prstGeom prst="ellipse">
            <a:avLst/>
          </a:prstGeom>
          <a:solidFill>
            <a:schemeClr val="bg1">
              <a:lumMod val="85000"/>
            </a:schemeClr>
          </a:solidFill>
          <a:ln>
            <a:solidFill>
              <a:schemeClr val="bg1">
                <a:lumMod val="65000"/>
              </a:schemeClr>
            </a:solidFill>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Oval 11">
            <a:extLst>
              <a:ext uri="{FF2B5EF4-FFF2-40B4-BE49-F238E27FC236}">
                <a16:creationId xmlns:a16="http://schemas.microsoft.com/office/drawing/2014/main" id="{CE78934E-26CF-029A-332C-25C7E5ABAEB5}"/>
              </a:ext>
            </a:extLst>
          </p:cNvPr>
          <p:cNvSpPr/>
          <p:nvPr/>
        </p:nvSpPr>
        <p:spPr>
          <a:xfrm>
            <a:off x="3778313" y="1696957"/>
            <a:ext cx="241143" cy="241143"/>
          </a:xfrm>
          <a:prstGeom prst="ellipse">
            <a:avLst/>
          </a:prstGeom>
          <a:solidFill>
            <a:schemeClr val="bg1">
              <a:lumMod val="85000"/>
            </a:schemeClr>
          </a:solidFill>
          <a:ln>
            <a:solidFill>
              <a:schemeClr val="bg1">
                <a:lumMod val="65000"/>
              </a:schemeClr>
            </a:solidFill>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Oval 12">
            <a:extLst>
              <a:ext uri="{FF2B5EF4-FFF2-40B4-BE49-F238E27FC236}">
                <a16:creationId xmlns:a16="http://schemas.microsoft.com/office/drawing/2014/main" id="{C9B0C74D-0A18-66B2-C92D-52379D18F0AE}"/>
              </a:ext>
            </a:extLst>
          </p:cNvPr>
          <p:cNvSpPr/>
          <p:nvPr/>
        </p:nvSpPr>
        <p:spPr>
          <a:xfrm>
            <a:off x="4143358" y="1696957"/>
            <a:ext cx="241143" cy="241143"/>
          </a:xfrm>
          <a:prstGeom prst="ellipse">
            <a:avLst/>
          </a:prstGeom>
          <a:solidFill>
            <a:schemeClr val="bg1">
              <a:lumMod val="85000"/>
            </a:schemeClr>
          </a:solidFill>
          <a:ln>
            <a:solidFill>
              <a:schemeClr val="bg1">
                <a:lumMod val="65000"/>
              </a:schemeClr>
            </a:solidFill>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4" name="Oval 13">
            <a:extLst>
              <a:ext uri="{FF2B5EF4-FFF2-40B4-BE49-F238E27FC236}">
                <a16:creationId xmlns:a16="http://schemas.microsoft.com/office/drawing/2014/main" id="{FF7FB0CB-C9AC-423C-C8E7-CDBE94BC10B3}"/>
              </a:ext>
            </a:extLst>
          </p:cNvPr>
          <p:cNvSpPr/>
          <p:nvPr/>
        </p:nvSpPr>
        <p:spPr>
          <a:xfrm>
            <a:off x="4508403" y="1696957"/>
            <a:ext cx="241143" cy="241143"/>
          </a:xfrm>
          <a:prstGeom prst="ellipse">
            <a:avLst/>
          </a:prstGeom>
          <a:solidFill>
            <a:schemeClr val="bg1">
              <a:lumMod val="85000"/>
            </a:schemeClr>
          </a:solidFill>
          <a:ln>
            <a:solidFill>
              <a:schemeClr val="bg1">
                <a:lumMod val="65000"/>
              </a:schemeClr>
            </a:solidFill>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5" name="Oval 14">
            <a:extLst>
              <a:ext uri="{FF2B5EF4-FFF2-40B4-BE49-F238E27FC236}">
                <a16:creationId xmlns:a16="http://schemas.microsoft.com/office/drawing/2014/main" id="{E77C62FC-B6F4-3BFB-32E1-C950872AE897}"/>
              </a:ext>
            </a:extLst>
          </p:cNvPr>
          <p:cNvSpPr/>
          <p:nvPr/>
        </p:nvSpPr>
        <p:spPr>
          <a:xfrm>
            <a:off x="4873448" y="1696957"/>
            <a:ext cx="241143" cy="241143"/>
          </a:xfrm>
          <a:prstGeom prst="ellipse">
            <a:avLst/>
          </a:prstGeom>
          <a:solidFill>
            <a:schemeClr val="bg1">
              <a:lumMod val="85000"/>
            </a:schemeClr>
          </a:solidFill>
          <a:ln>
            <a:solidFill>
              <a:schemeClr val="bg1">
                <a:lumMod val="65000"/>
              </a:schemeClr>
            </a:solidFill>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Oval 15">
            <a:extLst>
              <a:ext uri="{FF2B5EF4-FFF2-40B4-BE49-F238E27FC236}">
                <a16:creationId xmlns:a16="http://schemas.microsoft.com/office/drawing/2014/main" id="{D77C56A2-568D-2FA3-A854-D7EFF1E9AE31}"/>
              </a:ext>
            </a:extLst>
          </p:cNvPr>
          <p:cNvSpPr/>
          <p:nvPr/>
        </p:nvSpPr>
        <p:spPr>
          <a:xfrm>
            <a:off x="5238493" y="1696957"/>
            <a:ext cx="241143" cy="241143"/>
          </a:xfrm>
          <a:prstGeom prst="ellipse">
            <a:avLst/>
          </a:prstGeom>
          <a:solidFill>
            <a:schemeClr val="accent5">
              <a:lumMod val="60000"/>
              <a:lumOff val="40000"/>
            </a:schemeClr>
          </a:solidFill>
          <a:ln>
            <a:solidFill>
              <a:schemeClr val="bg1">
                <a:lumMod val="65000"/>
              </a:schemeClr>
            </a:solidFill>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Oval 16">
            <a:extLst>
              <a:ext uri="{FF2B5EF4-FFF2-40B4-BE49-F238E27FC236}">
                <a16:creationId xmlns:a16="http://schemas.microsoft.com/office/drawing/2014/main" id="{C0ACE619-C4A6-DA00-F684-1010E356B8F4}"/>
              </a:ext>
            </a:extLst>
          </p:cNvPr>
          <p:cNvSpPr/>
          <p:nvPr/>
        </p:nvSpPr>
        <p:spPr>
          <a:xfrm>
            <a:off x="5603538" y="1696957"/>
            <a:ext cx="241143" cy="241143"/>
          </a:xfrm>
          <a:prstGeom prst="ellipse">
            <a:avLst/>
          </a:prstGeom>
          <a:solidFill>
            <a:schemeClr val="bg1">
              <a:lumMod val="85000"/>
            </a:schemeClr>
          </a:solidFill>
          <a:ln>
            <a:solidFill>
              <a:schemeClr val="bg1">
                <a:lumMod val="65000"/>
              </a:schemeClr>
            </a:solidFill>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Oval 17">
            <a:extLst>
              <a:ext uri="{FF2B5EF4-FFF2-40B4-BE49-F238E27FC236}">
                <a16:creationId xmlns:a16="http://schemas.microsoft.com/office/drawing/2014/main" id="{B8040BBB-72D9-7861-CF5A-FA42E7552EEB}"/>
              </a:ext>
            </a:extLst>
          </p:cNvPr>
          <p:cNvSpPr/>
          <p:nvPr/>
        </p:nvSpPr>
        <p:spPr>
          <a:xfrm>
            <a:off x="5968583" y="1696957"/>
            <a:ext cx="241143" cy="241143"/>
          </a:xfrm>
          <a:prstGeom prst="ellipse">
            <a:avLst/>
          </a:prstGeom>
          <a:solidFill>
            <a:schemeClr val="bg1">
              <a:lumMod val="85000"/>
            </a:schemeClr>
          </a:solidFill>
          <a:ln>
            <a:solidFill>
              <a:schemeClr val="bg1">
                <a:lumMod val="65000"/>
              </a:schemeClr>
            </a:solidFill>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Oval 18">
            <a:extLst>
              <a:ext uri="{FF2B5EF4-FFF2-40B4-BE49-F238E27FC236}">
                <a16:creationId xmlns:a16="http://schemas.microsoft.com/office/drawing/2014/main" id="{C6A71307-D0FC-F0E0-9D21-E910B9F36383}"/>
              </a:ext>
            </a:extLst>
          </p:cNvPr>
          <p:cNvSpPr/>
          <p:nvPr/>
        </p:nvSpPr>
        <p:spPr>
          <a:xfrm>
            <a:off x="6333628" y="1696957"/>
            <a:ext cx="241143" cy="241143"/>
          </a:xfrm>
          <a:prstGeom prst="ellipse">
            <a:avLst/>
          </a:prstGeom>
          <a:solidFill>
            <a:schemeClr val="bg1">
              <a:lumMod val="85000"/>
            </a:schemeClr>
          </a:solidFill>
          <a:ln>
            <a:solidFill>
              <a:schemeClr val="bg1">
                <a:lumMod val="65000"/>
              </a:schemeClr>
            </a:solidFill>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 name="Oval 19">
            <a:extLst>
              <a:ext uri="{FF2B5EF4-FFF2-40B4-BE49-F238E27FC236}">
                <a16:creationId xmlns:a16="http://schemas.microsoft.com/office/drawing/2014/main" id="{610CDD7C-7B7B-F7D1-655C-AF1BB214FFE1}"/>
              </a:ext>
            </a:extLst>
          </p:cNvPr>
          <p:cNvSpPr/>
          <p:nvPr/>
        </p:nvSpPr>
        <p:spPr>
          <a:xfrm>
            <a:off x="6698668" y="1696957"/>
            <a:ext cx="241143" cy="241143"/>
          </a:xfrm>
          <a:prstGeom prst="ellipse">
            <a:avLst/>
          </a:prstGeom>
          <a:solidFill>
            <a:schemeClr val="bg1">
              <a:lumMod val="85000"/>
            </a:schemeClr>
          </a:solidFill>
          <a:ln>
            <a:solidFill>
              <a:schemeClr val="bg1">
                <a:lumMod val="65000"/>
              </a:schemeClr>
            </a:solidFill>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5" name="Oval 24">
            <a:extLst>
              <a:ext uri="{FF2B5EF4-FFF2-40B4-BE49-F238E27FC236}">
                <a16:creationId xmlns:a16="http://schemas.microsoft.com/office/drawing/2014/main" id="{FEC33D5A-498B-0A0F-91FF-DA65DF3F5CCD}"/>
              </a:ext>
            </a:extLst>
          </p:cNvPr>
          <p:cNvSpPr/>
          <p:nvPr/>
        </p:nvSpPr>
        <p:spPr>
          <a:xfrm>
            <a:off x="8692289" y="2771731"/>
            <a:ext cx="241143" cy="241143"/>
          </a:xfrm>
          <a:prstGeom prst="ellipse">
            <a:avLst/>
          </a:prstGeom>
          <a:solidFill>
            <a:schemeClr val="bg1">
              <a:lumMod val="85000"/>
            </a:schemeClr>
          </a:solidFill>
          <a:ln>
            <a:solidFill>
              <a:schemeClr val="bg1">
                <a:lumMod val="65000"/>
              </a:schemeClr>
            </a:solidFill>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6" name="Oval 25">
            <a:extLst>
              <a:ext uri="{FF2B5EF4-FFF2-40B4-BE49-F238E27FC236}">
                <a16:creationId xmlns:a16="http://schemas.microsoft.com/office/drawing/2014/main" id="{7ED308A9-1E39-15D8-92C7-7DB5AF4F7DA9}"/>
              </a:ext>
            </a:extLst>
          </p:cNvPr>
          <p:cNvSpPr/>
          <p:nvPr/>
        </p:nvSpPr>
        <p:spPr>
          <a:xfrm>
            <a:off x="8995025" y="2788207"/>
            <a:ext cx="241143" cy="241143"/>
          </a:xfrm>
          <a:prstGeom prst="ellipse">
            <a:avLst/>
          </a:prstGeom>
          <a:solidFill>
            <a:schemeClr val="bg1">
              <a:lumMod val="85000"/>
            </a:schemeClr>
          </a:solidFill>
          <a:ln>
            <a:solidFill>
              <a:schemeClr val="bg1">
                <a:lumMod val="65000"/>
              </a:schemeClr>
            </a:solidFill>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7" name="Oval 26">
            <a:extLst>
              <a:ext uri="{FF2B5EF4-FFF2-40B4-BE49-F238E27FC236}">
                <a16:creationId xmlns:a16="http://schemas.microsoft.com/office/drawing/2014/main" id="{B8D34081-844A-7CA3-5E29-E13A6B2C2DD8}"/>
              </a:ext>
            </a:extLst>
          </p:cNvPr>
          <p:cNvSpPr/>
          <p:nvPr/>
        </p:nvSpPr>
        <p:spPr>
          <a:xfrm>
            <a:off x="9301612" y="2682533"/>
            <a:ext cx="241143" cy="241143"/>
          </a:xfrm>
          <a:prstGeom prst="ellipse">
            <a:avLst/>
          </a:prstGeom>
          <a:solidFill>
            <a:schemeClr val="accent5">
              <a:lumMod val="60000"/>
              <a:lumOff val="40000"/>
            </a:schemeClr>
          </a:solidFill>
          <a:ln>
            <a:solidFill>
              <a:schemeClr val="bg1">
                <a:lumMod val="65000"/>
              </a:schemeClr>
            </a:solidFill>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8" name="Oval 27">
            <a:extLst>
              <a:ext uri="{FF2B5EF4-FFF2-40B4-BE49-F238E27FC236}">
                <a16:creationId xmlns:a16="http://schemas.microsoft.com/office/drawing/2014/main" id="{0A5A3AD3-9F3D-6D9D-40BE-82F61207611B}"/>
              </a:ext>
            </a:extLst>
          </p:cNvPr>
          <p:cNvSpPr/>
          <p:nvPr/>
        </p:nvSpPr>
        <p:spPr>
          <a:xfrm>
            <a:off x="9582351" y="2561778"/>
            <a:ext cx="241143" cy="241143"/>
          </a:xfrm>
          <a:prstGeom prst="ellipse">
            <a:avLst/>
          </a:prstGeom>
          <a:solidFill>
            <a:schemeClr val="bg1">
              <a:lumMod val="85000"/>
            </a:schemeClr>
          </a:solidFill>
          <a:ln>
            <a:solidFill>
              <a:schemeClr val="bg1">
                <a:lumMod val="65000"/>
              </a:schemeClr>
            </a:solidFill>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9" name="Oval 28">
            <a:extLst>
              <a:ext uri="{FF2B5EF4-FFF2-40B4-BE49-F238E27FC236}">
                <a16:creationId xmlns:a16="http://schemas.microsoft.com/office/drawing/2014/main" id="{65B63A67-82FA-E12B-2AAA-876D21E5185F}"/>
              </a:ext>
            </a:extLst>
          </p:cNvPr>
          <p:cNvSpPr/>
          <p:nvPr/>
        </p:nvSpPr>
        <p:spPr>
          <a:xfrm>
            <a:off x="9896631" y="2563946"/>
            <a:ext cx="241143" cy="241143"/>
          </a:xfrm>
          <a:prstGeom prst="ellipse">
            <a:avLst/>
          </a:prstGeom>
          <a:solidFill>
            <a:schemeClr val="bg1">
              <a:lumMod val="85000"/>
            </a:schemeClr>
          </a:solidFill>
          <a:ln>
            <a:solidFill>
              <a:schemeClr val="bg1">
                <a:lumMod val="65000"/>
              </a:schemeClr>
            </a:solidFill>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0" name="Oval 29">
            <a:extLst>
              <a:ext uri="{FF2B5EF4-FFF2-40B4-BE49-F238E27FC236}">
                <a16:creationId xmlns:a16="http://schemas.microsoft.com/office/drawing/2014/main" id="{A8012C3B-8070-3ABA-6352-39A5B49DC1EF}"/>
              </a:ext>
            </a:extLst>
          </p:cNvPr>
          <p:cNvSpPr/>
          <p:nvPr/>
        </p:nvSpPr>
        <p:spPr>
          <a:xfrm>
            <a:off x="10185608" y="2688133"/>
            <a:ext cx="241143" cy="241143"/>
          </a:xfrm>
          <a:prstGeom prst="ellipse">
            <a:avLst/>
          </a:prstGeom>
          <a:solidFill>
            <a:schemeClr val="bg1">
              <a:lumMod val="85000"/>
            </a:schemeClr>
          </a:solidFill>
          <a:ln>
            <a:solidFill>
              <a:schemeClr val="bg1">
                <a:lumMod val="65000"/>
              </a:schemeClr>
            </a:solidFill>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1" name="Oval 30">
            <a:extLst>
              <a:ext uri="{FF2B5EF4-FFF2-40B4-BE49-F238E27FC236}">
                <a16:creationId xmlns:a16="http://schemas.microsoft.com/office/drawing/2014/main" id="{D61BECDF-3CD4-A4D9-7320-C90CEA216295}"/>
              </a:ext>
            </a:extLst>
          </p:cNvPr>
          <p:cNvSpPr/>
          <p:nvPr/>
        </p:nvSpPr>
        <p:spPr>
          <a:xfrm>
            <a:off x="10330447" y="2961892"/>
            <a:ext cx="241143" cy="241143"/>
          </a:xfrm>
          <a:prstGeom prst="ellipse">
            <a:avLst/>
          </a:prstGeom>
          <a:solidFill>
            <a:schemeClr val="bg1">
              <a:lumMod val="85000"/>
            </a:schemeClr>
          </a:solidFill>
          <a:ln>
            <a:solidFill>
              <a:schemeClr val="bg1">
                <a:lumMod val="65000"/>
              </a:schemeClr>
            </a:solidFill>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2" name="Oval 31">
            <a:extLst>
              <a:ext uri="{FF2B5EF4-FFF2-40B4-BE49-F238E27FC236}">
                <a16:creationId xmlns:a16="http://schemas.microsoft.com/office/drawing/2014/main" id="{83A65531-3FA8-5353-21BC-8C598D795D70}"/>
              </a:ext>
            </a:extLst>
          </p:cNvPr>
          <p:cNvSpPr/>
          <p:nvPr/>
        </p:nvSpPr>
        <p:spPr>
          <a:xfrm>
            <a:off x="10240274" y="3236518"/>
            <a:ext cx="241143" cy="241143"/>
          </a:xfrm>
          <a:prstGeom prst="ellipse">
            <a:avLst/>
          </a:prstGeom>
          <a:solidFill>
            <a:schemeClr val="bg1">
              <a:lumMod val="85000"/>
            </a:schemeClr>
          </a:solidFill>
          <a:ln>
            <a:solidFill>
              <a:schemeClr val="bg1">
                <a:lumMod val="65000"/>
              </a:schemeClr>
            </a:solidFill>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Oval 32">
            <a:extLst>
              <a:ext uri="{FF2B5EF4-FFF2-40B4-BE49-F238E27FC236}">
                <a16:creationId xmlns:a16="http://schemas.microsoft.com/office/drawing/2014/main" id="{4A45E42D-E408-1A25-AFCD-FD69253910F7}"/>
              </a:ext>
            </a:extLst>
          </p:cNvPr>
          <p:cNvSpPr/>
          <p:nvPr/>
        </p:nvSpPr>
        <p:spPr>
          <a:xfrm>
            <a:off x="9944465" y="3311523"/>
            <a:ext cx="241143" cy="241143"/>
          </a:xfrm>
          <a:prstGeom prst="ellipse">
            <a:avLst/>
          </a:prstGeom>
          <a:solidFill>
            <a:schemeClr val="bg1">
              <a:lumMod val="85000"/>
            </a:schemeClr>
          </a:solidFill>
          <a:ln>
            <a:solidFill>
              <a:schemeClr val="bg1">
                <a:lumMod val="65000"/>
              </a:schemeClr>
            </a:solidFill>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4" name="Oval 33">
            <a:extLst>
              <a:ext uri="{FF2B5EF4-FFF2-40B4-BE49-F238E27FC236}">
                <a16:creationId xmlns:a16="http://schemas.microsoft.com/office/drawing/2014/main" id="{EC56ADF1-5F69-F562-FE25-526EAD078886}"/>
              </a:ext>
            </a:extLst>
          </p:cNvPr>
          <p:cNvSpPr/>
          <p:nvPr/>
        </p:nvSpPr>
        <p:spPr>
          <a:xfrm>
            <a:off x="9725207" y="3118352"/>
            <a:ext cx="241143" cy="241143"/>
          </a:xfrm>
          <a:prstGeom prst="ellipse">
            <a:avLst/>
          </a:prstGeom>
          <a:solidFill>
            <a:schemeClr val="bg1">
              <a:lumMod val="85000"/>
            </a:schemeClr>
          </a:solidFill>
          <a:ln>
            <a:solidFill>
              <a:schemeClr val="bg1">
                <a:lumMod val="65000"/>
              </a:schemeClr>
            </a:solidFill>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Oval 34">
            <a:extLst>
              <a:ext uri="{FF2B5EF4-FFF2-40B4-BE49-F238E27FC236}">
                <a16:creationId xmlns:a16="http://schemas.microsoft.com/office/drawing/2014/main" id="{205A14E8-2AB8-1A7F-8E97-99F08227FB95}"/>
              </a:ext>
            </a:extLst>
          </p:cNvPr>
          <p:cNvSpPr/>
          <p:nvPr/>
        </p:nvSpPr>
        <p:spPr>
          <a:xfrm>
            <a:off x="9443046" y="3005885"/>
            <a:ext cx="241143" cy="241143"/>
          </a:xfrm>
          <a:prstGeom prst="ellipse">
            <a:avLst/>
          </a:prstGeom>
          <a:solidFill>
            <a:schemeClr val="accent5">
              <a:lumMod val="60000"/>
              <a:lumOff val="40000"/>
            </a:schemeClr>
          </a:solidFill>
          <a:ln>
            <a:solidFill>
              <a:schemeClr val="bg1">
                <a:lumMod val="65000"/>
              </a:schemeClr>
            </a:solidFill>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6" name="Oval 35">
            <a:extLst>
              <a:ext uri="{FF2B5EF4-FFF2-40B4-BE49-F238E27FC236}">
                <a16:creationId xmlns:a16="http://schemas.microsoft.com/office/drawing/2014/main" id="{23170B5C-AAF1-85CB-1614-DF8ED23E742A}"/>
              </a:ext>
            </a:extLst>
          </p:cNvPr>
          <p:cNvSpPr/>
          <p:nvPr/>
        </p:nvSpPr>
        <p:spPr>
          <a:xfrm>
            <a:off x="9227929" y="3208051"/>
            <a:ext cx="241143" cy="241143"/>
          </a:xfrm>
          <a:prstGeom prst="ellipse">
            <a:avLst/>
          </a:prstGeom>
          <a:solidFill>
            <a:schemeClr val="bg1">
              <a:lumMod val="85000"/>
            </a:schemeClr>
          </a:solidFill>
          <a:ln>
            <a:solidFill>
              <a:schemeClr val="bg1">
                <a:lumMod val="65000"/>
              </a:schemeClr>
            </a:solidFill>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7" name="Oval 36">
            <a:extLst>
              <a:ext uri="{FF2B5EF4-FFF2-40B4-BE49-F238E27FC236}">
                <a16:creationId xmlns:a16="http://schemas.microsoft.com/office/drawing/2014/main" id="{4314BCE9-C383-5F86-87C5-747A3DD21682}"/>
              </a:ext>
            </a:extLst>
          </p:cNvPr>
          <p:cNvSpPr/>
          <p:nvPr/>
        </p:nvSpPr>
        <p:spPr>
          <a:xfrm>
            <a:off x="9074406" y="3486572"/>
            <a:ext cx="241143" cy="241143"/>
          </a:xfrm>
          <a:prstGeom prst="ellipse">
            <a:avLst/>
          </a:prstGeom>
          <a:solidFill>
            <a:schemeClr val="bg1">
              <a:lumMod val="85000"/>
            </a:schemeClr>
          </a:solidFill>
          <a:ln>
            <a:solidFill>
              <a:schemeClr val="bg1">
                <a:lumMod val="65000"/>
              </a:schemeClr>
            </a:solidFill>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Oval 37">
            <a:extLst>
              <a:ext uri="{FF2B5EF4-FFF2-40B4-BE49-F238E27FC236}">
                <a16:creationId xmlns:a16="http://schemas.microsoft.com/office/drawing/2014/main" id="{0F52881A-43E1-3AC8-1E37-AFDEE8E57C4B}"/>
              </a:ext>
            </a:extLst>
          </p:cNvPr>
          <p:cNvSpPr/>
          <p:nvPr/>
        </p:nvSpPr>
        <p:spPr>
          <a:xfrm>
            <a:off x="9123366" y="3770776"/>
            <a:ext cx="241143" cy="241143"/>
          </a:xfrm>
          <a:prstGeom prst="ellipse">
            <a:avLst/>
          </a:prstGeom>
          <a:solidFill>
            <a:schemeClr val="bg1">
              <a:lumMod val="85000"/>
            </a:schemeClr>
          </a:solidFill>
          <a:ln>
            <a:solidFill>
              <a:schemeClr val="bg1">
                <a:lumMod val="65000"/>
              </a:schemeClr>
            </a:solidFill>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9" name="Oval 38">
            <a:extLst>
              <a:ext uri="{FF2B5EF4-FFF2-40B4-BE49-F238E27FC236}">
                <a16:creationId xmlns:a16="http://schemas.microsoft.com/office/drawing/2014/main" id="{107C150B-2B5E-E082-EAD1-52ED99E50C19}"/>
              </a:ext>
            </a:extLst>
          </p:cNvPr>
          <p:cNvSpPr/>
          <p:nvPr/>
        </p:nvSpPr>
        <p:spPr>
          <a:xfrm>
            <a:off x="9410093" y="3858529"/>
            <a:ext cx="241143" cy="241143"/>
          </a:xfrm>
          <a:prstGeom prst="ellipse">
            <a:avLst/>
          </a:prstGeom>
          <a:solidFill>
            <a:schemeClr val="bg1">
              <a:lumMod val="85000"/>
            </a:schemeClr>
          </a:solidFill>
          <a:ln>
            <a:solidFill>
              <a:schemeClr val="bg1">
                <a:lumMod val="65000"/>
              </a:schemeClr>
            </a:solidFill>
          </a:ln>
          <a:effectLst/>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1869083636"/>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51645DB-F1CD-618A-B558-008ADDFD2D8A}"/>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F587DBFD-C808-7ED1-F7FB-AD9F05312B41}"/>
              </a:ext>
            </a:extLst>
          </p:cNvPr>
          <p:cNvSpPr>
            <a:spLocks noGrp="1"/>
          </p:cNvSpPr>
          <p:nvPr>
            <p:ph type="title"/>
          </p:nvPr>
        </p:nvSpPr>
        <p:spPr>
          <a:xfrm>
            <a:off x="706394" y="572567"/>
            <a:ext cx="10515600" cy="782557"/>
          </a:xfrm>
        </p:spPr>
        <p:txBody>
          <a:bodyPr>
            <a:normAutofit/>
          </a:bodyPr>
          <a:lstStyle/>
          <a:p>
            <a:r>
              <a:rPr lang="en-US" sz="3200" dirty="0">
                <a:latin typeface="Calibri" panose="020F0502020204030204" pitchFamily="34" charset="0"/>
                <a:cs typeface="Calibri" panose="020F0502020204030204" pitchFamily="34" charset="0"/>
              </a:rPr>
              <a:t>Estimates of prediction accuracy: </a:t>
            </a:r>
            <a:r>
              <a:rPr lang="en-US" sz="3200" dirty="0" err="1">
                <a:latin typeface="Calibri" panose="020F0502020204030204" pitchFamily="34" charset="0"/>
                <a:cs typeface="Calibri" panose="020F0502020204030204" pitchFamily="34" charset="0"/>
              </a:rPr>
              <a:t>pLDDT</a:t>
            </a:r>
            <a:r>
              <a:rPr lang="en-US" sz="3200" dirty="0">
                <a:latin typeface="Calibri" panose="020F0502020204030204" pitchFamily="34" charset="0"/>
                <a:cs typeface="Calibri" panose="020F0502020204030204" pitchFamily="34" charset="0"/>
              </a:rPr>
              <a:t> and </a:t>
            </a:r>
            <a:r>
              <a:rPr lang="en-US" sz="3200" dirty="0" err="1">
                <a:latin typeface="Calibri" panose="020F0502020204030204" pitchFamily="34" charset="0"/>
                <a:cs typeface="Calibri" panose="020F0502020204030204" pitchFamily="34" charset="0"/>
              </a:rPr>
              <a:t>pTM</a:t>
            </a:r>
            <a:endParaRPr lang="en-US" sz="3200" dirty="0">
              <a:latin typeface="Calibri" panose="020F0502020204030204" pitchFamily="34" charset="0"/>
              <a:cs typeface="Calibri" panose="020F0502020204030204" pitchFamily="34" charset="0"/>
            </a:endParaRPr>
          </a:p>
        </p:txBody>
      </p:sp>
      <p:sp>
        <p:nvSpPr>
          <p:cNvPr id="3" name="Content Placeholder 2">
            <a:extLst>
              <a:ext uri="{FF2B5EF4-FFF2-40B4-BE49-F238E27FC236}">
                <a16:creationId xmlns:a16="http://schemas.microsoft.com/office/drawing/2014/main" id="{4DE60B17-40DD-ADA0-7777-91299C669758}"/>
              </a:ext>
            </a:extLst>
          </p:cNvPr>
          <p:cNvSpPr>
            <a:spLocks noGrp="1"/>
          </p:cNvSpPr>
          <p:nvPr>
            <p:ph idx="1"/>
          </p:nvPr>
        </p:nvSpPr>
        <p:spPr>
          <a:xfrm>
            <a:off x="706394" y="1769765"/>
            <a:ext cx="10515600" cy="4515667"/>
          </a:xfrm>
        </p:spPr>
        <p:txBody>
          <a:bodyPr>
            <a:normAutofit/>
          </a:bodyPr>
          <a:lstStyle/>
          <a:p>
            <a:pPr marL="0" indent="0">
              <a:buNone/>
            </a:pPr>
            <a:r>
              <a:rPr lang="en-US" dirty="0">
                <a:latin typeface="Calibri Light" panose="020F0302020204030204" pitchFamily="34" charset="0"/>
                <a:cs typeface="Calibri Light" panose="020F0302020204030204" pitchFamily="34" charset="0"/>
              </a:rPr>
              <a:t>The predicted local-distance difference test (</a:t>
            </a:r>
            <a:r>
              <a:rPr lang="en-US" dirty="0" err="1">
                <a:latin typeface="Calibri Light" panose="020F0302020204030204" pitchFamily="34" charset="0"/>
                <a:cs typeface="Calibri Light" panose="020F0302020204030204" pitchFamily="34" charset="0"/>
              </a:rPr>
              <a:t>pLDDT</a:t>
            </a:r>
            <a:r>
              <a:rPr lang="en-US" dirty="0">
                <a:latin typeface="Calibri Light" panose="020F0302020204030204" pitchFamily="34" charset="0"/>
                <a:cs typeface="Calibri Light" panose="020F0302020204030204" pitchFamily="34" charset="0"/>
              </a:rPr>
              <a:t>) can reliably predict the </a:t>
            </a:r>
            <a:r>
              <a:rPr lang="en-US" b="1" dirty="0">
                <a:solidFill>
                  <a:schemeClr val="accent2">
                    <a:lumMod val="50000"/>
                  </a:schemeClr>
                </a:solidFill>
                <a:latin typeface="Calibri Light" panose="020F0302020204030204" pitchFamily="34" charset="0"/>
                <a:cs typeface="Calibri Light" panose="020F0302020204030204" pitchFamily="34" charset="0"/>
              </a:rPr>
              <a:t>per-residue accuracy </a:t>
            </a:r>
            <a:r>
              <a:rPr lang="en-US" dirty="0">
                <a:latin typeface="Calibri Light" panose="020F0302020204030204" pitchFamily="34" charset="0"/>
                <a:cs typeface="Calibri Light" panose="020F0302020204030204" pitchFamily="34" charset="0"/>
              </a:rPr>
              <a:t>of the structure.</a:t>
            </a:r>
          </a:p>
          <a:p>
            <a:pPr marL="0" indent="0">
              <a:buNone/>
            </a:pPr>
            <a:endParaRPr lang="en-US" dirty="0">
              <a:latin typeface="Calibri Light" panose="020F0302020204030204" pitchFamily="34" charset="0"/>
              <a:cs typeface="Calibri Light" panose="020F0302020204030204" pitchFamily="34" charset="0"/>
            </a:endParaRPr>
          </a:p>
          <a:p>
            <a:pPr marL="0" indent="0">
              <a:buNone/>
            </a:pPr>
            <a:r>
              <a:rPr lang="en-US" dirty="0" err="1">
                <a:latin typeface="Calibri Light" panose="020F0302020204030204" pitchFamily="34" charset="0"/>
                <a:cs typeface="Calibri Light" panose="020F0302020204030204" pitchFamily="34" charset="0"/>
              </a:rPr>
              <a:t>pLDDT</a:t>
            </a:r>
            <a:r>
              <a:rPr lang="en-US" dirty="0">
                <a:latin typeface="Calibri Light" panose="020F0302020204030204" pitchFamily="34" charset="0"/>
                <a:cs typeface="Calibri Light" panose="020F0302020204030204" pitchFamily="34" charset="0"/>
              </a:rPr>
              <a:t>: </a:t>
            </a:r>
            <a:r>
              <a:rPr lang="en-US" dirty="0">
                <a:solidFill>
                  <a:srgbClr val="1A1C1A"/>
                </a:solidFill>
                <a:latin typeface="Calibri Light" panose="020F0302020204030204" pitchFamily="34" charset="0"/>
                <a:cs typeface="Calibri Light" panose="020F0302020204030204" pitchFamily="34" charset="0"/>
              </a:rPr>
              <a:t>a </a:t>
            </a:r>
            <a:r>
              <a:rPr lang="en-US" dirty="0">
                <a:solidFill>
                  <a:srgbClr val="1A1C1A"/>
                </a:solidFill>
                <a:effectLst/>
                <a:latin typeface="Calibri Light" panose="020F0302020204030204" pitchFamily="34" charset="0"/>
                <a:cs typeface="Calibri Light" panose="020F0302020204030204" pitchFamily="34" charset="0"/>
              </a:rPr>
              <a:t>local confidence metric</a:t>
            </a:r>
            <a:endParaRPr lang="en-US" dirty="0">
              <a:latin typeface="Calibri Light" panose="020F0302020204030204" pitchFamily="34" charset="0"/>
              <a:cs typeface="Calibri Light" panose="020F0302020204030204" pitchFamily="34" charset="0"/>
            </a:endParaRPr>
          </a:p>
          <a:p>
            <a:pPr marL="0" indent="0">
              <a:buNone/>
            </a:pPr>
            <a:endParaRPr lang="en-US" dirty="0">
              <a:latin typeface="Calibri Light" panose="020F0302020204030204" pitchFamily="34" charset="0"/>
              <a:cs typeface="Calibri Light" panose="020F0302020204030204" pitchFamily="34" charset="0"/>
            </a:endParaRPr>
          </a:p>
          <a:p>
            <a:pPr marL="0" indent="0">
              <a:buNone/>
            </a:pPr>
            <a:r>
              <a:rPr lang="en-US" dirty="0">
                <a:latin typeface="Calibri Light" panose="020F0302020204030204" pitchFamily="34" charset="0"/>
                <a:cs typeface="Calibri Light" panose="020F0302020204030204" pitchFamily="34" charset="0"/>
              </a:rPr>
              <a:t>The TM-score (</a:t>
            </a:r>
            <a:r>
              <a:rPr lang="en-US" dirty="0" err="1">
                <a:latin typeface="Calibri Light" panose="020F0302020204030204" pitchFamily="34" charset="0"/>
                <a:cs typeface="Calibri Light" panose="020F0302020204030204" pitchFamily="34" charset="0"/>
              </a:rPr>
              <a:t>pTM</a:t>
            </a:r>
            <a:r>
              <a:rPr lang="en-US" dirty="0">
                <a:latin typeface="Calibri Light" panose="020F0302020204030204" pitchFamily="34" charset="0"/>
                <a:cs typeface="Calibri Light" panose="020F0302020204030204" pitchFamily="34" charset="0"/>
              </a:rPr>
              <a:t>) can accurately estimate the global superposition metric template modelling score (TM-score).</a:t>
            </a:r>
          </a:p>
        </p:txBody>
      </p:sp>
      <p:sp>
        <p:nvSpPr>
          <p:cNvPr id="4" name="TextBox 3">
            <a:extLst>
              <a:ext uri="{FF2B5EF4-FFF2-40B4-BE49-F238E27FC236}">
                <a16:creationId xmlns:a16="http://schemas.microsoft.com/office/drawing/2014/main" id="{6889580B-B1EC-E189-FF8F-9866EEB2C618}"/>
              </a:ext>
            </a:extLst>
          </p:cNvPr>
          <p:cNvSpPr txBox="1"/>
          <p:nvPr/>
        </p:nvSpPr>
        <p:spPr>
          <a:xfrm>
            <a:off x="835953" y="5591526"/>
            <a:ext cx="4304640" cy="523220"/>
          </a:xfrm>
          <a:prstGeom prst="rect">
            <a:avLst/>
          </a:prstGeom>
          <a:noFill/>
        </p:spPr>
        <p:txBody>
          <a:bodyPr wrap="none" rtlCol="0">
            <a:spAutoFit/>
          </a:bodyPr>
          <a:lstStyle/>
          <a:p>
            <a:pPr algn="ctr"/>
            <a:r>
              <a:rPr lang="en-US" sz="2800" dirty="0">
                <a:latin typeface="Calibri Light" panose="020F0302020204030204" pitchFamily="34" charset="0"/>
                <a:cs typeface="Calibri Light" panose="020F0302020204030204" pitchFamily="34" charset="0"/>
                <a:hlinkClick r:id="rId2"/>
              </a:rPr>
              <a:t>AlphaFold – a practical guide</a:t>
            </a:r>
            <a:endParaRPr lang="en-US" sz="2800" dirty="0">
              <a:latin typeface="Calibri Light" panose="020F0302020204030204" pitchFamily="34" charset="0"/>
              <a:cs typeface="Calibri Light" panose="020F0302020204030204" pitchFamily="34" charset="0"/>
            </a:endParaRPr>
          </a:p>
        </p:txBody>
      </p:sp>
    </p:spTree>
    <p:extLst>
      <p:ext uri="{BB962C8B-B14F-4D97-AF65-F5344CB8AC3E}">
        <p14:creationId xmlns:p14="http://schemas.microsoft.com/office/powerpoint/2010/main" val="1534718375"/>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794837-4E0D-D52A-041C-40CE228D1F69}"/>
              </a:ext>
            </a:extLst>
          </p:cNvPr>
          <p:cNvSpPr>
            <a:spLocks noGrp="1"/>
          </p:cNvSpPr>
          <p:nvPr>
            <p:ph type="title"/>
          </p:nvPr>
        </p:nvSpPr>
        <p:spPr/>
        <p:txBody>
          <a:bodyPr/>
          <a:lstStyle/>
          <a:p>
            <a:r>
              <a:rPr lang="en-US" dirty="0">
                <a:latin typeface="Calibri" panose="020F0502020204030204" pitchFamily="34" charset="0"/>
                <a:cs typeface="Calibri" panose="020F0502020204030204" pitchFamily="34" charset="0"/>
              </a:rPr>
              <a:t>AlphaFold 3</a:t>
            </a:r>
          </a:p>
        </p:txBody>
      </p:sp>
      <p:sp>
        <p:nvSpPr>
          <p:cNvPr id="3" name="Content Placeholder 2">
            <a:extLst>
              <a:ext uri="{FF2B5EF4-FFF2-40B4-BE49-F238E27FC236}">
                <a16:creationId xmlns:a16="http://schemas.microsoft.com/office/drawing/2014/main" id="{D42467E3-7939-708B-34BF-806679A05098}"/>
              </a:ext>
            </a:extLst>
          </p:cNvPr>
          <p:cNvSpPr>
            <a:spLocks noGrp="1"/>
          </p:cNvSpPr>
          <p:nvPr>
            <p:ph idx="1"/>
          </p:nvPr>
        </p:nvSpPr>
        <p:spPr>
          <a:xfrm>
            <a:off x="747458" y="2224923"/>
            <a:ext cx="10515600" cy="2408154"/>
          </a:xfrm>
        </p:spPr>
        <p:txBody>
          <a:bodyPr>
            <a:normAutofit/>
          </a:bodyPr>
          <a:lstStyle/>
          <a:p>
            <a:pPr marL="0" indent="0">
              <a:buNone/>
            </a:pPr>
            <a:r>
              <a:rPr lang="en-US" sz="3200" dirty="0">
                <a:latin typeface="Calibri" panose="020F0502020204030204" pitchFamily="34" charset="0"/>
                <a:cs typeface="Calibri" panose="020F0502020204030204" pitchFamily="34" charset="0"/>
              </a:rPr>
              <a:t>AlphaFold 3 takes us beyond proteins to </a:t>
            </a:r>
            <a:r>
              <a:rPr lang="en-US" sz="3200" b="1" dirty="0">
                <a:solidFill>
                  <a:schemeClr val="accent2">
                    <a:lumMod val="50000"/>
                  </a:schemeClr>
                </a:solidFill>
                <a:latin typeface="Calibri" panose="020F0502020204030204" pitchFamily="34" charset="0"/>
                <a:cs typeface="Calibri" panose="020F0502020204030204" pitchFamily="34" charset="0"/>
              </a:rPr>
              <a:t>a broad spectrum of biomolecules</a:t>
            </a:r>
            <a:r>
              <a:rPr lang="en-US" sz="3200" dirty="0">
                <a:latin typeface="Calibri" panose="020F0502020204030204" pitchFamily="34" charset="0"/>
                <a:cs typeface="Calibri" panose="020F0502020204030204" pitchFamily="34" charset="0"/>
              </a:rPr>
              <a:t>. This leap could unlock more transformative science, from accelerating drug design and genomics research, to developing </a:t>
            </a:r>
            <a:r>
              <a:rPr lang="en-US" sz="3200" dirty="0" err="1">
                <a:latin typeface="Calibri" panose="020F0502020204030204" pitchFamily="34" charset="0"/>
                <a:cs typeface="Calibri" panose="020F0502020204030204" pitchFamily="34" charset="0"/>
              </a:rPr>
              <a:t>biorenewable</a:t>
            </a:r>
            <a:r>
              <a:rPr lang="en-US" sz="3200" dirty="0">
                <a:latin typeface="Calibri" panose="020F0502020204030204" pitchFamily="34" charset="0"/>
                <a:cs typeface="Calibri" panose="020F0502020204030204" pitchFamily="34" charset="0"/>
              </a:rPr>
              <a:t> materials and more resilient crops.</a:t>
            </a:r>
          </a:p>
        </p:txBody>
      </p:sp>
    </p:spTree>
    <p:extLst>
      <p:ext uri="{BB962C8B-B14F-4D97-AF65-F5344CB8AC3E}">
        <p14:creationId xmlns:p14="http://schemas.microsoft.com/office/powerpoint/2010/main" val="323967088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F081674-8D04-4735-A6B5-0DAA2867C0DF}"/>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1DE78EB8-83AC-027A-C44E-A9A7B6E68ED6}"/>
              </a:ext>
            </a:extLst>
          </p:cNvPr>
          <p:cNvSpPr>
            <a:spLocks noGrp="1"/>
          </p:cNvSpPr>
          <p:nvPr>
            <p:ph type="title"/>
          </p:nvPr>
        </p:nvSpPr>
        <p:spPr>
          <a:xfrm>
            <a:off x="838200" y="365125"/>
            <a:ext cx="10826578" cy="871564"/>
          </a:xfrm>
        </p:spPr>
        <p:txBody>
          <a:bodyPr>
            <a:normAutofit/>
          </a:bodyPr>
          <a:lstStyle/>
          <a:p>
            <a:r>
              <a:rPr lang="en-US" sz="3200" dirty="0">
                <a:latin typeface="Calibri" panose="020F0502020204030204" pitchFamily="34" charset="0"/>
                <a:cs typeface="Calibri" panose="020F0502020204030204" pitchFamily="34" charset="0"/>
              </a:rPr>
              <a:t>Protein structure prediction through AlphaFold server</a:t>
            </a:r>
          </a:p>
        </p:txBody>
      </p:sp>
      <p:sp>
        <p:nvSpPr>
          <p:cNvPr id="3" name="Content Placeholder 2">
            <a:extLst>
              <a:ext uri="{FF2B5EF4-FFF2-40B4-BE49-F238E27FC236}">
                <a16:creationId xmlns:a16="http://schemas.microsoft.com/office/drawing/2014/main" id="{5C77DB04-80E0-B970-5AB8-9049D13DB7AE}"/>
              </a:ext>
            </a:extLst>
          </p:cNvPr>
          <p:cNvSpPr>
            <a:spLocks noGrp="1"/>
          </p:cNvSpPr>
          <p:nvPr>
            <p:ph idx="1"/>
          </p:nvPr>
        </p:nvSpPr>
        <p:spPr>
          <a:xfrm>
            <a:off x="838200" y="2024820"/>
            <a:ext cx="10515600" cy="1731634"/>
          </a:xfrm>
        </p:spPr>
        <p:txBody>
          <a:bodyPr>
            <a:normAutofit/>
          </a:bodyPr>
          <a:lstStyle/>
          <a:p>
            <a:pPr marL="0" indent="0" rtl="0">
              <a:buNone/>
            </a:pPr>
            <a:r>
              <a:rPr lang="en-US" sz="1800" b="0" i="0" u="none" strike="noStrike" dirty="0">
                <a:solidFill>
                  <a:srgbClr val="000000"/>
                </a:solidFill>
                <a:effectLst/>
                <a:latin typeface="Courier New" panose="02070309020205020404" pitchFamily="49" charset="0"/>
              </a:rPr>
              <a:t>&gt;gl3</a:t>
            </a:r>
          </a:p>
          <a:p>
            <a:pPr marL="0" indent="0" rtl="0">
              <a:buNone/>
            </a:pPr>
            <a:r>
              <a:rPr lang="en-US" sz="1800" b="0" i="0" u="none" strike="noStrike" dirty="0">
                <a:solidFill>
                  <a:srgbClr val="000000"/>
                </a:solidFill>
                <a:effectLst/>
                <a:latin typeface="Courier New" panose="02070309020205020404" pitchFamily="49" charset="0"/>
              </a:rPr>
              <a:t>MGRPPCCDKEGIKKGPWTPEEDIILVSYIQEHGPGNWRSVPINTGLMRCSKSCRLRWTNYLRPGIRRGNFTPHEEAIIVHLQSLLGNRWAAIASYLPQRTDNDIKNYWNTHLKKKLKKQQAIGAIFAPPDSSSSSSSIVVPPAATTTTTTVDHHHRDMLGANLLVSSKDTYYYARPPAEAAAVARRSPFAADGDSSSSSYASSMDNISRLLTGFMKQQHDDAAAAADTKPPAPAAQVNSPPPAAFLSPSFHHHMSAGTGSGTPPAASAAYFNDMMPPPPPQQQAALMGGHGDYDDGPSSRQHLQPSPLSPIEKWLFEEAAEQVGDLMDLSEDCCSSVPMMF</a:t>
            </a:r>
            <a:endParaRPr lang="en-US" dirty="0">
              <a:latin typeface="Calibri Light" panose="020F0302020204030204" pitchFamily="34" charset="0"/>
              <a:cs typeface="Calibri Light" panose="020F0302020204030204" pitchFamily="34" charset="0"/>
            </a:endParaRPr>
          </a:p>
        </p:txBody>
      </p:sp>
      <p:sp>
        <p:nvSpPr>
          <p:cNvPr id="4" name="TextBox 3">
            <a:extLst>
              <a:ext uri="{FF2B5EF4-FFF2-40B4-BE49-F238E27FC236}">
                <a16:creationId xmlns:a16="http://schemas.microsoft.com/office/drawing/2014/main" id="{C76E8C35-BDFD-E893-5B89-C38B57334503}"/>
              </a:ext>
            </a:extLst>
          </p:cNvPr>
          <p:cNvSpPr txBox="1"/>
          <p:nvPr/>
        </p:nvSpPr>
        <p:spPr>
          <a:xfrm>
            <a:off x="642551" y="1408669"/>
            <a:ext cx="949299" cy="523220"/>
          </a:xfrm>
          <a:prstGeom prst="rect">
            <a:avLst/>
          </a:prstGeom>
          <a:noFill/>
        </p:spPr>
        <p:txBody>
          <a:bodyPr wrap="none" rtlCol="0">
            <a:spAutoFit/>
          </a:bodyPr>
          <a:lstStyle/>
          <a:p>
            <a:r>
              <a:rPr lang="en-US" sz="2800" dirty="0">
                <a:latin typeface="Calibri Light" panose="020F0302020204030204" pitchFamily="34" charset="0"/>
                <a:cs typeface="Calibri Light" panose="020F0302020204030204" pitchFamily="34" charset="0"/>
              </a:rPr>
              <a:t>Input</a:t>
            </a:r>
          </a:p>
        </p:txBody>
      </p:sp>
      <p:sp>
        <p:nvSpPr>
          <p:cNvPr id="5" name="TextBox 4">
            <a:extLst>
              <a:ext uri="{FF2B5EF4-FFF2-40B4-BE49-F238E27FC236}">
                <a16:creationId xmlns:a16="http://schemas.microsoft.com/office/drawing/2014/main" id="{18D4D02D-5CED-7462-9380-25A53CC53724}"/>
              </a:ext>
            </a:extLst>
          </p:cNvPr>
          <p:cNvSpPr txBox="1"/>
          <p:nvPr/>
        </p:nvSpPr>
        <p:spPr>
          <a:xfrm>
            <a:off x="4415481" y="5766484"/>
            <a:ext cx="2864439" cy="523220"/>
          </a:xfrm>
          <a:prstGeom prst="rect">
            <a:avLst/>
          </a:prstGeom>
          <a:noFill/>
        </p:spPr>
        <p:txBody>
          <a:bodyPr wrap="none" rtlCol="0">
            <a:spAutoFit/>
          </a:bodyPr>
          <a:lstStyle/>
          <a:p>
            <a:pPr algn="ctr"/>
            <a:r>
              <a:rPr lang="en-US" sz="2800" dirty="0">
                <a:latin typeface="Calibri Light" panose="020F0302020204030204" pitchFamily="34" charset="0"/>
                <a:cs typeface="Calibri Light" panose="020F0302020204030204" pitchFamily="34" charset="0"/>
                <a:hlinkClick r:id="rId2"/>
              </a:rPr>
              <a:t>AlphaFold 3 server</a:t>
            </a:r>
            <a:endParaRPr lang="en-US" sz="2800" dirty="0">
              <a:latin typeface="Calibri Light" panose="020F0302020204030204" pitchFamily="34" charset="0"/>
              <a:cs typeface="Calibri Light" panose="020F0302020204030204" pitchFamily="34" charset="0"/>
            </a:endParaRPr>
          </a:p>
        </p:txBody>
      </p:sp>
    </p:spTree>
    <p:extLst>
      <p:ext uri="{BB962C8B-B14F-4D97-AF65-F5344CB8AC3E}">
        <p14:creationId xmlns:p14="http://schemas.microsoft.com/office/powerpoint/2010/main" val="3818372035"/>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E6F1A02-5965-E87B-893F-4BD7BDE12370}"/>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9F87B436-96F9-D661-7253-FDF72EE52EA6}"/>
              </a:ext>
            </a:extLst>
          </p:cNvPr>
          <p:cNvSpPr>
            <a:spLocks noGrp="1"/>
          </p:cNvSpPr>
          <p:nvPr>
            <p:ph type="title"/>
          </p:nvPr>
        </p:nvSpPr>
        <p:spPr>
          <a:xfrm>
            <a:off x="838200" y="365125"/>
            <a:ext cx="10515600" cy="670461"/>
          </a:xfrm>
        </p:spPr>
        <p:txBody>
          <a:bodyPr>
            <a:normAutofit/>
          </a:bodyPr>
          <a:lstStyle/>
          <a:p>
            <a:r>
              <a:rPr lang="en-US" sz="3200" dirty="0">
                <a:latin typeface="Calibri" panose="020F0502020204030204" pitchFamily="34" charset="0"/>
                <a:cs typeface="Calibri" panose="020F0502020204030204" pitchFamily="34" charset="0"/>
              </a:rPr>
              <a:t>AlphaFold 3 visual outputs</a:t>
            </a:r>
          </a:p>
        </p:txBody>
      </p:sp>
      <p:pic>
        <p:nvPicPr>
          <p:cNvPr id="5" name="Picture 4" descr="A screenshot of a computer&#10;&#10;Description automatically generated">
            <a:extLst>
              <a:ext uri="{FF2B5EF4-FFF2-40B4-BE49-F238E27FC236}">
                <a16:creationId xmlns:a16="http://schemas.microsoft.com/office/drawing/2014/main" id="{C32374E6-C369-0F59-FDEF-9F993B35074F}"/>
              </a:ext>
            </a:extLst>
          </p:cNvPr>
          <p:cNvPicPr>
            <a:picLocks noChangeAspect="1"/>
          </p:cNvPicPr>
          <p:nvPr/>
        </p:nvPicPr>
        <p:blipFill>
          <a:blip r:embed="rId2"/>
          <a:stretch>
            <a:fillRect/>
          </a:stretch>
        </p:blipFill>
        <p:spPr>
          <a:xfrm>
            <a:off x="3251887" y="1348623"/>
            <a:ext cx="8816548" cy="4895657"/>
          </a:xfrm>
          <a:prstGeom prst="rect">
            <a:avLst/>
          </a:prstGeom>
        </p:spPr>
      </p:pic>
      <p:sp>
        <p:nvSpPr>
          <p:cNvPr id="6" name="Content Placeholder 2">
            <a:extLst>
              <a:ext uri="{FF2B5EF4-FFF2-40B4-BE49-F238E27FC236}">
                <a16:creationId xmlns:a16="http://schemas.microsoft.com/office/drawing/2014/main" id="{50632F5B-0E6F-1F88-405B-FE5117A55642}"/>
              </a:ext>
            </a:extLst>
          </p:cNvPr>
          <p:cNvSpPr>
            <a:spLocks noGrp="1"/>
          </p:cNvSpPr>
          <p:nvPr>
            <p:ph idx="1"/>
          </p:nvPr>
        </p:nvSpPr>
        <p:spPr>
          <a:xfrm>
            <a:off x="269788" y="1064924"/>
            <a:ext cx="3437239" cy="5579398"/>
          </a:xfrm>
        </p:spPr>
        <p:txBody>
          <a:bodyPr>
            <a:noAutofit/>
          </a:bodyPr>
          <a:lstStyle/>
          <a:p>
            <a:pPr marL="0" indent="0">
              <a:buNone/>
            </a:pPr>
            <a:r>
              <a:rPr lang="en-US" sz="1400" dirty="0">
                <a:effectLst/>
                <a:latin typeface="Calibri Light" panose="020F0302020204030204" pitchFamily="34" charset="0"/>
                <a:cs typeface="Calibri Light" panose="020F0302020204030204" pitchFamily="34" charset="0"/>
              </a:rPr>
              <a:t>fold_gl3_full_data_0.json</a:t>
            </a:r>
          </a:p>
          <a:p>
            <a:pPr marL="0" indent="0">
              <a:buNone/>
            </a:pPr>
            <a:r>
              <a:rPr lang="en-US" sz="1400" dirty="0">
                <a:effectLst/>
                <a:latin typeface="Calibri Light" panose="020F0302020204030204" pitchFamily="34" charset="0"/>
                <a:cs typeface="Calibri Light" panose="020F0302020204030204" pitchFamily="34" charset="0"/>
              </a:rPr>
              <a:t>fold_gl3_full_data_1.json</a:t>
            </a:r>
          </a:p>
          <a:p>
            <a:pPr marL="0" indent="0">
              <a:buNone/>
            </a:pPr>
            <a:r>
              <a:rPr lang="en-US" sz="1400" dirty="0">
                <a:effectLst/>
                <a:latin typeface="Calibri Light" panose="020F0302020204030204" pitchFamily="34" charset="0"/>
                <a:cs typeface="Calibri Light" panose="020F0302020204030204" pitchFamily="34" charset="0"/>
              </a:rPr>
              <a:t>fold_gl3_full_data_2.json</a:t>
            </a:r>
          </a:p>
          <a:p>
            <a:pPr marL="0" indent="0">
              <a:buNone/>
            </a:pPr>
            <a:r>
              <a:rPr lang="en-US" sz="1400" dirty="0">
                <a:effectLst/>
                <a:latin typeface="Calibri Light" panose="020F0302020204030204" pitchFamily="34" charset="0"/>
                <a:cs typeface="Calibri Light" panose="020F0302020204030204" pitchFamily="34" charset="0"/>
              </a:rPr>
              <a:t>fold_gl3_full_data_3.json</a:t>
            </a:r>
          </a:p>
          <a:p>
            <a:pPr marL="0" indent="0">
              <a:buNone/>
            </a:pPr>
            <a:r>
              <a:rPr lang="en-US" sz="1400" dirty="0">
                <a:effectLst/>
                <a:latin typeface="Calibri Light" panose="020F0302020204030204" pitchFamily="34" charset="0"/>
                <a:cs typeface="Calibri Light" panose="020F0302020204030204" pitchFamily="34" charset="0"/>
              </a:rPr>
              <a:t>fold_gl3_full_data_4.json</a:t>
            </a:r>
          </a:p>
          <a:p>
            <a:pPr marL="0" indent="0">
              <a:buNone/>
            </a:pPr>
            <a:r>
              <a:rPr lang="en-US" sz="1400" dirty="0">
                <a:effectLst/>
                <a:latin typeface="Calibri Light" panose="020F0302020204030204" pitchFamily="34" charset="0"/>
                <a:cs typeface="Calibri Light" panose="020F0302020204030204" pitchFamily="34" charset="0"/>
              </a:rPr>
              <a:t>fold_gl3_job_request.json</a:t>
            </a:r>
          </a:p>
          <a:p>
            <a:pPr marL="0" indent="0">
              <a:buNone/>
            </a:pPr>
            <a:r>
              <a:rPr lang="en-US" sz="1400" dirty="0">
                <a:effectLst/>
                <a:latin typeface="Calibri Light" panose="020F0302020204030204" pitchFamily="34" charset="0"/>
                <a:cs typeface="Calibri Light" panose="020F0302020204030204" pitchFamily="34" charset="0"/>
              </a:rPr>
              <a:t>fold_gl3_model_0.cif</a:t>
            </a:r>
          </a:p>
          <a:p>
            <a:pPr marL="0" indent="0">
              <a:buNone/>
            </a:pPr>
            <a:r>
              <a:rPr lang="en-US" sz="1400" dirty="0">
                <a:effectLst/>
                <a:latin typeface="Calibri Light" panose="020F0302020204030204" pitchFamily="34" charset="0"/>
                <a:cs typeface="Calibri Light" panose="020F0302020204030204" pitchFamily="34" charset="0"/>
              </a:rPr>
              <a:t>fold_gl3_model_1.cif</a:t>
            </a:r>
          </a:p>
          <a:p>
            <a:pPr marL="0" indent="0">
              <a:buNone/>
            </a:pPr>
            <a:r>
              <a:rPr lang="en-US" sz="1400" dirty="0">
                <a:effectLst/>
                <a:latin typeface="Calibri Light" panose="020F0302020204030204" pitchFamily="34" charset="0"/>
                <a:cs typeface="Calibri Light" panose="020F0302020204030204" pitchFamily="34" charset="0"/>
              </a:rPr>
              <a:t>fold_gl3_model_2.cif</a:t>
            </a:r>
          </a:p>
          <a:p>
            <a:pPr marL="0" indent="0">
              <a:buNone/>
            </a:pPr>
            <a:r>
              <a:rPr lang="en-US" sz="1400" dirty="0">
                <a:effectLst/>
                <a:latin typeface="Calibri Light" panose="020F0302020204030204" pitchFamily="34" charset="0"/>
                <a:cs typeface="Calibri Light" panose="020F0302020204030204" pitchFamily="34" charset="0"/>
              </a:rPr>
              <a:t>fold_gl3_model_3.cif</a:t>
            </a:r>
          </a:p>
          <a:p>
            <a:pPr marL="0" indent="0">
              <a:buNone/>
            </a:pPr>
            <a:r>
              <a:rPr lang="en-US" sz="1400" dirty="0">
                <a:effectLst/>
                <a:latin typeface="Calibri Light" panose="020F0302020204030204" pitchFamily="34" charset="0"/>
                <a:cs typeface="Calibri Light" panose="020F0302020204030204" pitchFamily="34" charset="0"/>
              </a:rPr>
              <a:t>fold_gl3_model_4.cif</a:t>
            </a:r>
          </a:p>
          <a:p>
            <a:pPr marL="0" indent="0">
              <a:buNone/>
            </a:pPr>
            <a:r>
              <a:rPr lang="en-US" sz="1400" dirty="0">
                <a:effectLst/>
                <a:latin typeface="Calibri Light" panose="020F0302020204030204" pitchFamily="34" charset="0"/>
                <a:cs typeface="Calibri Light" panose="020F0302020204030204" pitchFamily="34" charset="0"/>
              </a:rPr>
              <a:t>fold_gl3_summary_confidences_0.json</a:t>
            </a:r>
          </a:p>
          <a:p>
            <a:pPr marL="0" indent="0">
              <a:buNone/>
            </a:pPr>
            <a:r>
              <a:rPr lang="en-US" sz="1400" dirty="0">
                <a:effectLst/>
                <a:latin typeface="Calibri Light" panose="020F0302020204030204" pitchFamily="34" charset="0"/>
                <a:cs typeface="Calibri Light" panose="020F0302020204030204" pitchFamily="34" charset="0"/>
              </a:rPr>
              <a:t>fold_gl3_summary_confidences_1.json</a:t>
            </a:r>
          </a:p>
          <a:p>
            <a:pPr marL="0" indent="0">
              <a:buNone/>
            </a:pPr>
            <a:r>
              <a:rPr lang="en-US" sz="1400" dirty="0">
                <a:effectLst/>
                <a:latin typeface="Calibri Light" panose="020F0302020204030204" pitchFamily="34" charset="0"/>
                <a:cs typeface="Calibri Light" panose="020F0302020204030204" pitchFamily="34" charset="0"/>
              </a:rPr>
              <a:t>fold_gl3_summary_confidences_2.json</a:t>
            </a:r>
          </a:p>
          <a:p>
            <a:pPr marL="0" indent="0">
              <a:buNone/>
            </a:pPr>
            <a:r>
              <a:rPr lang="en-US" sz="1400" dirty="0">
                <a:effectLst/>
                <a:latin typeface="Calibri Light" panose="020F0302020204030204" pitchFamily="34" charset="0"/>
                <a:cs typeface="Calibri Light" panose="020F0302020204030204" pitchFamily="34" charset="0"/>
              </a:rPr>
              <a:t>fold_gl3_summary_confidences_3.json</a:t>
            </a:r>
          </a:p>
          <a:p>
            <a:pPr marL="0" indent="0">
              <a:buNone/>
            </a:pPr>
            <a:r>
              <a:rPr lang="en-US" sz="1400" dirty="0">
                <a:effectLst/>
                <a:latin typeface="Calibri Light" panose="020F0302020204030204" pitchFamily="34" charset="0"/>
                <a:cs typeface="Calibri Light" panose="020F0302020204030204" pitchFamily="34" charset="0"/>
              </a:rPr>
              <a:t>fold_gl3_summary_confidences_4.json</a:t>
            </a:r>
          </a:p>
          <a:p>
            <a:pPr marL="0" indent="0">
              <a:buNone/>
            </a:pPr>
            <a:r>
              <a:rPr lang="en-US" sz="1400" dirty="0" err="1">
                <a:effectLst/>
                <a:latin typeface="Calibri Light" panose="020F0302020204030204" pitchFamily="34" charset="0"/>
                <a:cs typeface="Calibri Light" panose="020F0302020204030204" pitchFamily="34" charset="0"/>
              </a:rPr>
              <a:t>terms_of_use.md</a:t>
            </a:r>
            <a:endParaRPr lang="en-US" sz="1400" dirty="0">
              <a:effectLst/>
              <a:latin typeface="Calibri Light" panose="020F0302020204030204" pitchFamily="34" charset="0"/>
              <a:cs typeface="Calibri Light" panose="020F0302020204030204" pitchFamily="34" charset="0"/>
            </a:endParaRPr>
          </a:p>
        </p:txBody>
      </p:sp>
    </p:spTree>
    <p:extLst>
      <p:ext uri="{BB962C8B-B14F-4D97-AF65-F5344CB8AC3E}">
        <p14:creationId xmlns:p14="http://schemas.microsoft.com/office/powerpoint/2010/main" val="3277109096"/>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13DA32D-320B-A6AC-EA1F-E4AA9508ABCC}"/>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7AB4C0C0-E4A1-C65F-C3A3-C0FED803B98F}"/>
              </a:ext>
            </a:extLst>
          </p:cNvPr>
          <p:cNvSpPr>
            <a:spLocks noGrp="1"/>
          </p:cNvSpPr>
          <p:nvPr>
            <p:ph type="title"/>
          </p:nvPr>
        </p:nvSpPr>
        <p:spPr>
          <a:xfrm>
            <a:off x="838200" y="480455"/>
            <a:ext cx="10515600" cy="670461"/>
          </a:xfrm>
        </p:spPr>
        <p:txBody>
          <a:bodyPr>
            <a:normAutofit/>
          </a:bodyPr>
          <a:lstStyle/>
          <a:p>
            <a:r>
              <a:rPr lang="en-US" sz="3200" dirty="0">
                <a:latin typeface="Calibri" panose="020F0502020204030204" pitchFamily="34" charset="0"/>
                <a:cs typeface="Calibri" panose="020F0502020204030204" pitchFamily="34" charset="0"/>
              </a:rPr>
              <a:t>Standard outputs of a structure prediction</a:t>
            </a:r>
          </a:p>
        </p:txBody>
      </p:sp>
      <p:sp>
        <p:nvSpPr>
          <p:cNvPr id="3" name="Content Placeholder 2">
            <a:extLst>
              <a:ext uri="{FF2B5EF4-FFF2-40B4-BE49-F238E27FC236}">
                <a16:creationId xmlns:a16="http://schemas.microsoft.com/office/drawing/2014/main" id="{942673C7-3274-918A-A96C-187D1FB78AE1}"/>
              </a:ext>
            </a:extLst>
          </p:cNvPr>
          <p:cNvSpPr>
            <a:spLocks noGrp="1"/>
          </p:cNvSpPr>
          <p:nvPr>
            <p:ph idx="1"/>
          </p:nvPr>
        </p:nvSpPr>
        <p:spPr>
          <a:xfrm>
            <a:off x="908002" y="1713418"/>
            <a:ext cx="10141580" cy="4094069"/>
          </a:xfrm>
        </p:spPr>
        <p:txBody>
          <a:bodyPr>
            <a:noAutofit/>
          </a:bodyPr>
          <a:lstStyle/>
          <a:p>
            <a:pPr marL="0" indent="0">
              <a:buNone/>
            </a:pPr>
            <a:r>
              <a:rPr lang="en-US" sz="2400" b="1" dirty="0" err="1">
                <a:latin typeface="Calibri Light" panose="020F0302020204030204" pitchFamily="34" charset="0"/>
                <a:cs typeface="Calibri Light" panose="020F0302020204030204" pitchFamily="34" charset="0"/>
              </a:rPr>
              <a:t>mmCIF</a:t>
            </a:r>
            <a:r>
              <a:rPr lang="en-US" sz="2400" b="1" dirty="0">
                <a:latin typeface="Calibri Light" panose="020F0302020204030204" pitchFamily="34" charset="0"/>
                <a:cs typeface="Calibri Light" panose="020F0302020204030204" pitchFamily="34" charset="0"/>
              </a:rPr>
              <a:t>: &lt;</a:t>
            </a:r>
            <a:r>
              <a:rPr lang="en-US" sz="2400" b="1" dirty="0" err="1">
                <a:latin typeface="Calibri Light" panose="020F0302020204030204" pitchFamily="34" charset="0"/>
                <a:cs typeface="Calibri Light" panose="020F0302020204030204" pitchFamily="34" charset="0"/>
              </a:rPr>
              <a:t>job_name</a:t>
            </a:r>
            <a:r>
              <a:rPr lang="en-US" sz="2400" b="1" dirty="0">
                <a:latin typeface="Calibri Light" panose="020F0302020204030204" pitchFamily="34" charset="0"/>
                <a:cs typeface="Calibri Light" panose="020F0302020204030204" pitchFamily="34" charset="0"/>
              </a:rPr>
              <a:t>&gt;_</a:t>
            </a:r>
            <a:r>
              <a:rPr lang="en-US" sz="2400" b="1" dirty="0" err="1">
                <a:latin typeface="Calibri Light" panose="020F0302020204030204" pitchFamily="34" charset="0"/>
                <a:cs typeface="Calibri Light" panose="020F0302020204030204" pitchFamily="34" charset="0"/>
              </a:rPr>
              <a:t>model.cif</a:t>
            </a:r>
            <a:endParaRPr lang="en-US" sz="2400" b="1" dirty="0">
              <a:latin typeface="Calibri Light" panose="020F0302020204030204" pitchFamily="34" charset="0"/>
              <a:cs typeface="Calibri Light" panose="020F0302020204030204" pitchFamily="34" charset="0"/>
            </a:endParaRPr>
          </a:p>
          <a:p>
            <a:pPr marL="0" indent="0">
              <a:buNone/>
            </a:pPr>
            <a:r>
              <a:rPr lang="en-US" sz="2400" b="1" dirty="0">
                <a:latin typeface="Calibri Light" panose="020F0302020204030204" pitchFamily="34" charset="0"/>
                <a:cs typeface="Calibri Light" panose="020F0302020204030204" pitchFamily="34" charset="0"/>
              </a:rPr>
              <a:t>This file contains the predicted coordinates and is similar to the PDB format</a:t>
            </a:r>
          </a:p>
          <a:p>
            <a:pPr marL="0" indent="0">
              <a:buNone/>
            </a:pPr>
            <a:endParaRPr lang="en-US" sz="2400" dirty="0">
              <a:latin typeface="Calibri Light" panose="020F0302020204030204" pitchFamily="34" charset="0"/>
              <a:cs typeface="Calibri Light" panose="020F0302020204030204" pitchFamily="34" charset="0"/>
            </a:endParaRPr>
          </a:p>
          <a:p>
            <a:pPr marL="0" indent="0">
              <a:buNone/>
            </a:pPr>
            <a:r>
              <a:rPr lang="en-US" sz="2400" b="1" dirty="0">
                <a:solidFill>
                  <a:schemeClr val="bg1">
                    <a:lumMod val="75000"/>
                  </a:schemeClr>
                </a:solidFill>
                <a:latin typeface="Calibri Light" panose="020F0302020204030204" pitchFamily="34" charset="0"/>
                <a:cs typeface="Calibri Light" panose="020F0302020204030204" pitchFamily="34" charset="0"/>
              </a:rPr>
              <a:t>Confidence JSON</a:t>
            </a:r>
            <a:r>
              <a:rPr lang="en-US" sz="2400" dirty="0">
                <a:solidFill>
                  <a:schemeClr val="bg1">
                    <a:lumMod val="75000"/>
                  </a:schemeClr>
                </a:solidFill>
                <a:latin typeface="Calibri Light" panose="020F0302020204030204" pitchFamily="34" charset="0"/>
                <a:cs typeface="Calibri Light" panose="020F0302020204030204" pitchFamily="34" charset="0"/>
              </a:rPr>
              <a:t>: &lt;</a:t>
            </a:r>
            <a:r>
              <a:rPr lang="en-US" sz="2400" dirty="0" err="1">
                <a:solidFill>
                  <a:schemeClr val="bg1">
                    <a:lumMod val="75000"/>
                  </a:schemeClr>
                </a:solidFill>
                <a:latin typeface="Calibri Light" panose="020F0302020204030204" pitchFamily="34" charset="0"/>
                <a:cs typeface="Calibri Light" panose="020F0302020204030204" pitchFamily="34" charset="0"/>
              </a:rPr>
              <a:t>job_name</a:t>
            </a:r>
            <a:r>
              <a:rPr lang="en-US" sz="2400" dirty="0">
                <a:solidFill>
                  <a:schemeClr val="bg1">
                    <a:lumMod val="75000"/>
                  </a:schemeClr>
                </a:solidFill>
                <a:latin typeface="Calibri Light" panose="020F0302020204030204" pitchFamily="34" charset="0"/>
                <a:cs typeface="Calibri Light" panose="020F0302020204030204" pitchFamily="34" charset="0"/>
              </a:rPr>
              <a:t>&gt;_</a:t>
            </a:r>
            <a:r>
              <a:rPr lang="en-US" sz="2400" dirty="0" err="1">
                <a:solidFill>
                  <a:schemeClr val="bg1">
                    <a:lumMod val="75000"/>
                  </a:schemeClr>
                </a:solidFill>
                <a:latin typeface="Calibri Light" panose="020F0302020204030204" pitchFamily="34" charset="0"/>
                <a:cs typeface="Calibri Light" panose="020F0302020204030204" pitchFamily="34" charset="0"/>
              </a:rPr>
              <a:t>confidences.json</a:t>
            </a:r>
            <a:r>
              <a:rPr lang="en-US" sz="2400" dirty="0">
                <a:solidFill>
                  <a:schemeClr val="bg1">
                    <a:lumMod val="75000"/>
                  </a:schemeClr>
                </a:solidFill>
                <a:latin typeface="Calibri Light" panose="020F0302020204030204" pitchFamily="34" charset="0"/>
                <a:cs typeface="Calibri Light" panose="020F0302020204030204" pitchFamily="34" charset="0"/>
              </a:rPr>
              <a:t>.</a:t>
            </a:r>
          </a:p>
          <a:p>
            <a:pPr marL="0" indent="0">
              <a:buNone/>
            </a:pPr>
            <a:endParaRPr lang="en-US" sz="2400" dirty="0">
              <a:solidFill>
                <a:schemeClr val="bg1">
                  <a:lumMod val="75000"/>
                </a:schemeClr>
              </a:solidFill>
              <a:latin typeface="Calibri Light" panose="020F0302020204030204" pitchFamily="34" charset="0"/>
              <a:cs typeface="Calibri Light" panose="020F0302020204030204" pitchFamily="34" charset="0"/>
            </a:endParaRPr>
          </a:p>
          <a:p>
            <a:pPr marL="0" indent="0">
              <a:buNone/>
            </a:pPr>
            <a:r>
              <a:rPr lang="en-US" sz="2400" b="1" dirty="0">
                <a:solidFill>
                  <a:schemeClr val="bg1">
                    <a:lumMod val="75000"/>
                  </a:schemeClr>
                </a:solidFill>
                <a:latin typeface="Calibri Light" panose="020F0302020204030204" pitchFamily="34" charset="0"/>
                <a:cs typeface="Calibri Light" panose="020F0302020204030204" pitchFamily="34" charset="0"/>
              </a:rPr>
              <a:t>Job input JSON file with the MSA and template data</a:t>
            </a:r>
            <a:r>
              <a:rPr lang="en-US" sz="2400" dirty="0">
                <a:solidFill>
                  <a:schemeClr val="bg1">
                    <a:lumMod val="75000"/>
                  </a:schemeClr>
                </a:solidFill>
                <a:latin typeface="Calibri Light" panose="020F0302020204030204" pitchFamily="34" charset="0"/>
                <a:cs typeface="Calibri Light" panose="020F0302020204030204" pitchFamily="34" charset="0"/>
              </a:rPr>
              <a:t>: &lt;</a:t>
            </a:r>
            <a:r>
              <a:rPr lang="en-US" sz="2400" dirty="0" err="1">
                <a:solidFill>
                  <a:schemeClr val="bg1">
                    <a:lumMod val="75000"/>
                  </a:schemeClr>
                </a:solidFill>
                <a:latin typeface="Calibri Light" panose="020F0302020204030204" pitchFamily="34" charset="0"/>
                <a:cs typeface="Calibri Light" panose="020F0302020204030204" pitchFamily="34" charset="0"/>
              </a:rPr>
              <a:t>job_name</a:t>
            </a:r>
            <a:r>
              <a:rPr lang="en-US" sz="2400" dirty="0">
                <a:solidFill>
                  <a:schemeClr val="bg1">
                    <a:lumMod val="75000"/>
                  </a:schemeClr>
                </a:solidFill>
                <a:latin typeface="Calibri Light" panose="020F0302020204030204" pitchFamily="34" charset="0"/>
                <a:cs typeface="Calibri Light" panose="020F0302020204030204" pitchFamily="34" charset="0"/>
              </a:rPr>
              <a:t>&gt;_</a:t>
            </a:r>
            <a:r>
              <a:rPr lang="en-US" sz="2400" dirty="0" err="1">
                <a:solidFill>
                  <a:schemeClr val="bg1">
                    <a:lumMod val="75000"/>
                  </a:schemeClr>
                </a:solidFill>
                <a:latin typeface="Calibri Light" panose="020F0302020204030204" pitchFamily="34" charset="0"/>
                <a:cs typeface="Calibri Light" panose="020F0302020204030204" pitchFamily="34" charset="0"/>
              </a:rPr>
              <a:t>data.json</a:t>
            </a:r>
            <a:r>
              <a:rPr lang="en-US" sz="2400" dirty="0">
                <a:solidFill>
                  <a:schemeClr val="bg1">
                    <a:lumMod val="75000"/>
                  </a:schemeClr>
                </a:solidFill>
                <a:latin typeface="Calibri Light" panose="020F0302020204030204" pitchFamily="34" charset="0"/>
                <a:cs typeface="Calibri Light" panose="020F0302020204030204" pitchFamily="34" charset="0"/>
              </a:rPr>
              <a:t>.</a:t>
            </a:r>
          </a:p>
          <a:p>
            <a:pPr marL="0" indent="0">
              <a:buNone/>
            </a:pPr>
            <a:endParaRPr lang="en-US" sz="2400" dirty="0">
              <a:solidFill>
                <a:schemeClr val="bg1">
                  <a:lumMod val="75000"/>
                </a:schemeClr>
              </a:solidFill>
              <a:latin typeface="Calibri Light" panose="020F0302020204030204" pitchFamily="34" charset="0"/>
              <a:cs typeface="Calibri Light" panose="020F0302020204030204" pitchFamily="34" charset="0"/>
            </a:endParaRPr>
          </a:p>
          <a:p>
            <a:pPr marL="0" indent="0">
              <a:buNone/>
            </a:pPr>
            <a:r>
              <a:rPr lang="en-US" sz="2400" b="1" dirty="0">
                <a:solidFill>
                  <a:schemeClr val="bg1">
                    <a:lumMod val="75000"/>
                  </a:schemeClr>
                </a:solidFill>
                <a:latin typeface="Calibri Light" panose="020F0302020204030204" pitchFamily="34" charset="0"/>
                <a:cs typeface="Calibri Light" panose="020F0302020204030204" pitchFamily="34" charset="0"/>
              </a:rPr>
              <a:t>Terms of use</a:t>
            </a:r>
            <a:r>
              <a:rPr lang="en-US" sz="2400" dirty="0">
                <a:solidFill>
                  <a:schemeClr val="bg1">
                    <a:lumMod val="75000"/>
                  </a:schemeClr>
                </a:solidFill>
                <a:latin typeface="Calibri Light" panose="020F0302020204030204" pitchFamily="34" charset="0"/>
                <a:cs typeface="Calibri Light" panose="020F0302020204030204" pitchFamily="34" charset="0"/>
              </a:rPr>
              <a:t>: </a:t>
            </a:r>
            <a:r>
              <a:rPr lang="en-US" sz="2400" dirty="0" err="1">
                <a:solidFill>
                  <a:schemeClr val="bg1">
                    <a:lumMod val="75000"/>
                  </a:schemeClr>
                </a:solidFill>
                <a:latin typeface="Calibri Light" panose="020F0302020204030204" pitchFamily="34" charset="0"/>
                <a:cs typeface="Calibri Light" panose="020F0302020204030204" pitchFamily="34" charset="0"/>
              </a:rPr>
              <a:t>TERMS_OF_USE.md</a:t>
            </a:r>
            <a:r>
              <a:rPr lang="en-US" sz="2400" dirty="0">
                <a:solidFill>
                  <a:schemeClr val="bg1">
                    <a:lumMod val="75000"/>
                  </a:schemeClr>
                </a:solidFill>
                <a:latin typeface="Calibri Light" panose="020F0302020204030204" pitchFamily="34" charset="0"/>
                <a:cs typeface="Calibri Light" panose="020F0302020204030204" pitchFamily="34" charset="0"/>
              </a:rPr>
              <a:t>.</a:t>
            </a:r>
          </a:p>
        </p:txBody>
      </p:sp>
    </p:spTree>
    <p:extLst>
      <p:ext uri="{BB962C8B-B14F-4D97-AF65-F5344CB8AC3E}">
        <p14:creationId xmlns:p14="http://schemas.microsoft.com/office/powerpoint/2010/main" val="3606832986"/>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8B4FFA6-4D34-D566-F9F6-FF05FCAD2B3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213EED5B-ABFE-018B-03DC-F13C23E26932}"/>
              </a:ext>
            </a:extLst>
          </p:cNvPr>
          <p:cNvSpPr>
            <a:spLocks noGrp="1"/>
          </p:cNvSpPr>
          <p:nvPr>
            <p:ph type="title"/>
          </p:nvPr>
        </p:nvSpPr>
        <p:spPr>
          <a:xfrm>
            <a:off x="810279" y="253443"/>
            <a:ext cx="10826578" cy="1233330"/>
          </a:xfrm>
        </p:spPr>
        <p:txBody>
          <a:bodyPr>
            <a:normAutofit/>
          </a:bodyPr>
          <a:lstStyle/>
          <a:p>
            <a:pPr algn="ctr"/>
            <a:r>
              <a:rPr lang="en-US" sz="3200" dirty="0">
                <a:latin typeface="Calibri" panose="020F0502020204030204" pitchFamily="34" charset="0"/>
                <a:cs typeface="Calibri" panose="020F0502020204030204" pitchFamily="34" charset="0"/>
              </a:rPr>
              <a:t>Accurate structure prediction of biomolecular interactions with AlphaFold 3</a:t>
            </a:r>
          </a:p>
        </p:txBody>
      </p:sp>
      <p:sp>
        <p:nvSpPr>
          <p:cNvPr id="11" name="TextBox 10">
            <a:extLst>
              <a:ext uri="{FF2B5EF4-FFF2-40B4-BE49-F238E27FC236}">
                <a16:creationId xmlns:a16="http://schemas.microsoft.com/office/drawing/2014/main" id="{E641131F-7419-E2F8-2271-05B94F915AF2}"/>
              </a:ext>
            </a:extLst>
          </p:cNvPr>
          <p:cNvSpPr txBox="1"/>
          <p:nvPr/>
        </p:nvSpPr>
        <p:spPr>
          <a:xfrm>
            <a:off x="1187569" y="5748478"/>
            <a:ext cx="9254739" cy="830997"/>
          </a:xfrm>
          <a:prstGeom prst="rect">
            <a:avLst/>
          </a:prstGeom>
          <a:noFill/>
        </p:spPr>
        <p:txBody>
          <a:bodyPr wrap="square" rtlCol="0">
            <a:spAutoFit/>
          </a:bodyPr>
          <a:lstStyle/>
          <a:p>
            <a:r>
              <a:rPr lang="en-US" sz="2400" b="1" i="0" dirty="0">
                <a:solidFill>
                  <a:schemeClr val="accent4">
                    <a:lumMod val="50000"/>
                  </a:schemeClr>
                </a:solidFill>
                <a:effectLst/>
                <a:latin typeface="Harding"/>
              </a:rPr>
              <a:t>Human coronavirus OC43 spike protein </a:t>
            </a:r>
            <a:r>
              <a:rPr lang="en-US" sz="2400" b="0" i="0" dirty="0">
                <a:solidFill>
                  <a:srgbClr val="222222"/>
                </a:solidFill>
                <a:effectLst/>
                <a:latin typeface="Harding"/>
              </a:rPr>
              <a:t>bound by </a:t>
            </a:r>
            <a:r>
              <a:rPr lang="en-US" sz="2400" b="1" i="0" dirty="0">
                <a:solidFill>
                  <a:schemeClr val="accent6">
                    <a:lumMod val="75000"/>
                  </a:schemeClr>
                </a:solidFill>
                <a:effectLst/>
                <a:latin typeface="Harding"/>
              </a:rPr>
              <a:t>antibodies</a:t>
            </a:r>
            <a:r>
              <a:rPr lang="en-US" sz="2400" i="0" dirty="0">
                <a:effectLst/>
                <a:latin typeface="Harding"/>
              </a:rPr>
              <a:t>, then</a:t>
            </a:r>
            <a:r>
              <a:rPr lang="en-US" sz="2400" b="1" i="0" dirty="0">
                <a:solidFill>
                  <a:schemeClr val="accent6">
                    <a:lumMod val="75000"/>
                  </a:schemeClr>
                </a:solidFill>
                <a:effectLst/>
                <a:latin typeface="Harding"/>
              </a:rPr>
              <a:t> </a:t>
            </a:r>
            <a:r>
              <a:rPr lang="en-US" sz="2400" b="1" i="0" dirty="0">
                <a:solidFill>
                  <a:srgbClr val="FFC000"/>
                </a:solidFill>
                <a:effectLst/>
                <a:latin typeface="Harding"/>
              </a:rPr>
              <a:t>sugar</a:t>
            </a:r>
          </a:p>
          <a:p>
            <a:r>
              <a:rPr lang="en-US" sz="2400" b="1" dirty="0">
                <a:solidFill>
                  <a:schemeClr val="bg1">
                    <a:lumMod val="50000"/>
                  </a:schemeClr>
                </a:solidFill>
                <a:latin typeface="Harding"/>
              </a:rPr>
              <a:t>gray (</a:t>
            </a:r>
            <a:r>
              <a:rPr lang="en-US" sz="2400" b="1" dirty="0" err="1">
                <a:solidFill>
                  <a:schemeClr val="bg1">
                    <a:lumMod val="50000"/>
                  </a:schemeClr>
                </a:solidFill>
                <a:latin typeface="Harding"/>
              </a:rPr>
              <a:t>groundtruth</a:t>
            </a:r>
            <a:r>
              <a:rPr lang="en-US" sz="2400" b="1" dirty="0">
                <a:solidFill>
                  <a:schemeClr val="bg1">
                    <a:lumMod val="50000"/>
                  </a:schemeClr>
                </a:solidFill>
                <a:latin typeface="Harding"/>
              </a:rPr>
              <a:t>)</a:t>
            </a:r>
            <a:endParaRPr lang="en-US" sz="2400" b="1" dirty="0">
              <a:solidFill>
                <a:schemeClr val="bg1">
                  <a:lumMod val="50000"/>
                </a:schemeClr>
              </a:solidFill>
            </a:endParaRPr>
          </a:p>
        </p:txBody>
      </p:sp>
      <p:pic>
        <p:nvPicPr>
          <p:cNvPr id="12" name="Picture 11" descr="A close-up of several different colored strands&#10;&#10;AI-generated content may be incorrect.">
            <a:extLst>
              <a:ext uri="{FF2B5EF4-FFF2-40B4-BE49-F238E27FC236}">
                <a16:creationId xmlns:a16="http://schemas.microsoft.com/office/drawing/2014/main" id="{3AB3B8D3-84C0-442D-7064-84850D93B0F7}"/>
              </a:ext>
            </a:extLst>
          </p:cNvPr>
          <p:cNvPicPr>
            <a:picLocks noChangeAspect="1"/>
          </p:cNvPicPr>
          <p:nvPr/>
        </p:nvPicPr>
        <p:blipFill>
          <a:blip r:embed="rId2"/>
          <a:stretch>
            <a:fillRect/>
          </a:stretch>
        </p:blipFill>
        <p:spPr>
          <a:xfrm>
            <a:off x="2561715" y="1486773"/>
            <a:ext cx="6916701" cy="4261705"/>
          </a:xfrm>
          <a:prstGeom prst="rect">
            <a:avLst/>
          </a:prstGeom>
        </p:spPr>
      </p:pic>
    </p:spTree>
    <p:extLst>
      <p:ext uri="{BB962C8B-B14F-4D97-AF65-F5344CB8AC3E}">
        <p14:creationId xmlns:p14="http://schemas.microsoft.com/office/powerpoint/2010/main" val="3339172256"/>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4301ABB-0E5F-DA94-1A6F-3EB67D6D8392}"/>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DA052B92-C014-2DE0-BDE6-A0A18887F7C9}"/>
              </a:ext>
            </a:extLst>
          </p:cNvPr>
          <p:cNvSpPr>
            <a:spLocks noGrp="1"/>
          </p:cNvSpPr>
          <p:nvPr>
            <p:ph type="title"/>
          </p:nvPr>
        </p:nvSpPr>
        <p:spPr>
          <a:xfrm>
            <a:off x="838200" y="480454"/>
            <a:ext cx="10826578" cy="670461"/>
          </a:xfrm>
        </p:spPr>
        <p:txBody>
          <a:bodyPr>
            <a:normAutofit/>
          </a:bodyPr>
          <a:lstStyle/>
          <a:p>
            <a:pPr algn="ctr"/>
            <a:r>
              <a:rPr lang="en-US" sz="3200" dirty="0">
                <a:latin typeface="Calibri" panose="020F0502020204030204" pitchFamily="34" charset="0"/>
                <a:cs typeface="Calibri" panose="020F0502020204030204" pitchFamily="34" charset="0"/>
              </a:rPr>
              <a:t>protein-RNA interaction</a:t>
            </a:r>
          </a:p>
        </p:txBody>
      </p:sp>
      <p:sp>
        <p:nvSpPr>
          <p:cNvPr id="4" name="TextBox 3">
            <a:extLst>
              <a:ext uri="{FF2B5EF4-FFF2-40B4-BE49-F238E27FC236}">
                <a16:creationId xmlns:a16="http://schemas.microsoft.com/office/drawing/2014/main" id="{8484D79B-4E8C-1AAE-D6F8-09F207EE02C5}"/>
              </a:ext>
            </a:extLst>
          </p:cNvPr>
          <p:cNvSpPr txBox="1"/>
          <p:nvPr/>
        </p:nvSpPr>
        <p:spPr>
          <a:xfrm>
            <a:off x="740375" y="5469433"/>
            <a:ext cx="11022227" cy="830997"/>
          </a:xfrm>
          <a:prstGeom prst="rect">
            <a:avLst/>
          </a:prstGeom>
          <a:noFill/>
        </p:spPr>
        <p:txBody>
          <a:bodyPr wrap="square" rtlCol="0">
            <a:spAutoFit/>
          </a:bodyPr>
          <a:lstStyle/>
          <a:p>
            <a:r>
              <a:rPr lang="en-US" sz="2400" b="0" i="0" dirty="0">
                <a:solidFill>
                  <a:srgbClr val="5F6368"/>
                </a:solidFill>
                <a:effectLst/>
                <a:latin typeface="Calibri" panose="020F0502020204030204" pitchFamily="34" charset="0"/>
                <a:cs typeface="Calibri" panose="020F0502020204030204" pitchFamily="34" charset="0"/>
              </a:rPr>
              <a:t>A molecular complex consists of a protein (blue), a strand of RNA (purple), and two ions (yellow) closely matches the true structure (gray).</a:t>
            </a:r>
            <a:endParaRPr lang="en-US" sz="2400" dirty="0">
              <a:latin typeface="Calibri" panose="020F0502020204030204" pitchFamily="34" charset="0"/>
              <a:cs typeface="Calibri" panose="020F0502020204030204" pitchFamily="34" charset="0"/>
            </a:endParaRPr>
          </a:p>
        </p:txBody>
      </p:sp>
      <p:pic>
        <p:nvPicPr>
          <p:cNvPr id="3" name="AFS-anim-8AW3">
            <a:hlinkClick r:id="" action="ppaction://media"/>
            <a:extLst>
              <a:ext uri="{FF2B5EF4-FFF2-40B4-BE49-F238E27FC236}">
                <a16:creationId xmlns:a16="http://schemas.microsoft.com/office/drawing/2014/main" id="{FAB53FDF-87A3-8E88-91A3-480515CDB51B}"/>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2362311" y="1279421"/>
            <a:ext cx="7220455" cy="4061506"/>
          </a:xfrm>
          <a:prstGeom prst="rect">
            <a:avLst/>
          </a:prstGeom>
        </p:spPr>
      </p:pic>
    </p:spTree>
    <p:extLst>
      <p:ext uri="{BB962C8B-B14F-4D97-AF65-F5344CB8AC3E}">
        <p14:creationId xmlns:p14="http://schemas.microsoft.com/office/powerpoint/2010/main" val="333379275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954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3"/>
                </p:tgtEl>
              </p:cMediaNode>
            </p:vide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10DF6F6-CBF0-3A56-12B6-561D6F29C569}"/>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06B30FC2-509E-8D40-8766-12C178A611AD}"/>
              </a:ext>
            </a:extLst>
          </p:cNvPr>
          <p:cNvSpPr>
            <a:spLocks noGrp="1"/>
          </p:cNvSpPr>
          <p:nvPr>
            <p:ph type="title"/>
          </p:nvPr>
        </p:nvSpPr>
        <p:spPr>
          <a:xfrm>
            <a:off x="838200" y="387523"/>
            <a:ext cx="10826578" cy="928215"/>
          </a:xfrm>
        </p:spPr>
        <p:txBody>
          <a:bodyPr>
            <a:normAutofit/>
          </a:bodyPr>
          <a:lstStyle/>
          <a:p>
            <a:pPr algn="ctr"/>
            <a:r>
              <a:rPr lang="en-US" sz="3200" dirty="0">
                <a:latin typeface="Calibri" panose="020F0502020204030204" pitchFamily="34" charset="0"/>
                <a:cs typeface="Calibri" panose="020F0502020204030204" pitchFamily="34" charset="0"/>
              </a:rPr>
              <a:t>the interaction between protein and DNA</a:t>
            </a:r>
          </a:p>
        </p:txBody>
      </p:sp>
      <p:sp>
        <p:nvSpPr>
          <p:cNvPr id="3" name="Content Placeholder 2">
            <a:extLst>
              <a:ext uri="{FF2B5EF4-FFF2-40B4-BE49-F238E27FC236}">
                <a16:creationId xmlns:a16="http://schemas.microsoft.com/office/drawing/2014/main" id="{5D55235E-B294-0B2B-921F-E40241EA0EC2}"/>
              </a:ext>
            </a:extLst>
          </p:cNvPr>
          <p:cNvSpPr>
            <a:spLocks noGrp="1"/>
          </p:cNvSpPr>
          <p:nvPr>
            <p:ph idx="1"/>
          </p:nvPr>
        </p:nvSpPr>
        <p:spPr>
          <a:xfrm>
            <a:off x="838200" y="2024820"/>
            <a:ext cx="10515600" cy="3403914"/>
          </a:xfrm>
        </p:spPr>
        <p:txBody>
          <a:bodyPr>
            <a:normAutofit/>
          </a:bodyPr>
          <a:lstStyle/>
          <a:p>
            <a:pPr marL="0" indent="0" rtl="0">
              <a:buNone/>
            </a:pPr>
            <a:r>
              <a:rPr lang="en-US" sz="1800" b="0" i="0" u="none" strike="noStrike" dirty="0">
                <a:solidFill>
                  <a:srgbClr val="000000"/>
                </a:solidFill>
                <a:effectLst/>
                <a:latin typeface="Courier New" panose="02070309020205020404" pitchFamily="49" charset="0"/>
              </a:rPr>
              <a:t>&gt;gl3</a:t>
            </a:r>
          </a:p>
          <a:p>
            <a:pPr marL="0" indent="0" rtl="0">
              <a:buNone/>
            </a:pPr>
            <a:r>
              <a:rPr lang="en-US" sz="1800" b="0" i="0" u="none" strike="noStrike" dirty="0">
                <a:solidFill>
                  <a:srgbClr val="000000"/>
                </a:solidFill>
                <a:effectLst/>
                <a:latin typeface="Courier New" panose="02070309020205020404" pitchFamily="49" charset="0"/>
              </a:rPr>
              <a:t>MGRPPCCDKEGIKKGPWTPEEDIILVSYIQEHGPGNWRSVPINTGLMRCSKSCRLRWTNYLRPGIRRGNFTPHEEAIIVHLQSLLGNRWAAIASYLPQRTDNDIKNYWNTHLKKKLKKQQAIGAIFAPPDSSSSSSSIVVPPAATTTTTTVDHHHRDMLGANLLVSSKDTYYYARPPAEAAAVARRSPFAADGDSSSSSYASSMDNISRLLTGFMKQQHDDAAAAADTKPPAPAAQVNSPPPAAFLSPSFHHHMSAGTGSGTPPAASAAYFNDMMPPPPPQQQAALMGGHGDYDDGPSSRQHLQPSPLSPIEKWLFEEAAEQVGDLMDLSEDCCSSVPMMF</a:t>
            </a:r>
            <a:br>
              <a:rPr lang="en-US" b="0" dirty="0">
                <a:effectLst/>
              </a:rPr>
            </a:br>
            <a:br>
              <a:rPr lang="en-US" b="0" dirty="0">
                <a:effectLst/>
              </a:rPr>
            </a:br>
            <a:r>
              <a:rPr lang="en-US" sz="1800" b="1" i="0" u="none" strike="noStrike" dirty="0">
                <a:solidFill>
                  <a:srgbClr val="000000"/>
                </a:solidFill>
                <a:effectLst/>
                <a:latin typeface="Courier New" panose="02070309020205020404" pitchFamily="49" charset="0"/>
              </a:rPr>
              <a:t>&gt;gl4promoter200</a:t>
            </a:r>
            <a:endParaRPr lang="en-US" b="0" dirty="0">
              <a:effectLst/>
            </a:endParaRPr>
          </a:p>
          <a:p>
            <a:pPr marL="0" indent="0" rtl="0">
              <a:buNone/>
            </a:pPr>
            <a:r>
              <a:rPr lang="en-US" sz="1800" b="0" i="0" u="none" strike="noStrike" dirty="0">
                <a:solidFill>
                  <a:srgbClr val="000000"/>
                </a:solidFill>
                <a:effectLst/>
                <a:latin typeface="Courier New" panose="02070309020205020404" pitchFamily="49" charset="0"/>
              </a:rPr>
              <a:t>AGATGTAGAGCAGTCTGCGGGCGATAGACAAACAAAAATTAGGATCATGTAAATATTCACCCGTACTTTACCCGACACGTCGCCGTCCCTACCGGCTACCGTGTTCGTCATGGTTGGCTGGTTGCTGTCTGTGGTCTCTGACGAGTGATCACTGCCTCTCCTCGTCTCGCTTTAAATTCTCCCTGCCTCTCCTCCATCTC</a:t>
            </a:r>
            <a:endParaRPr lang="en-US" dirty="0">
              <a:latin typeface="Calibri Light" panose="020F0302020204030204" pitchFamily="34" charset="0"/>
              <a:cs typeface="Calibri Light" panose="020F0302020204030204" pitchFamily="34" charset="0"/>
            </a:endParaRPr>
          </a:p>
        </p:txBody>
      </p:sp>
      <p:sp>
        <p:nvSpPr>
          <p:cNvPr id="4" name="TextBox 3">
            <a:extLst>
              <a:ext uri="{FF2B5EF4-FFF2-40B4-BE49-F238E27FC236}">
                <a16:creationId xmlns:a16="http://schemas.microsoft.com/office/drawing/2014/main" id="{49A09160-5C2F-5CDD-3C87-2CAE973D9943}"/>
              </a:ext>
            </a:extLst>
          </p:cNvPr>
          <p:cNvSpPr txBox="1"/>
          <p:nvPr/>
        </p:nvSpPr>
        <p:spPr>
          <a:xfrm>
            <a:off x="642551" y="1408669"/>
            <a:ext cx="949299" cy="523220"/>
          </a:xfrm>
          <a:prstGeom prst="rect">
            <a:avLst/>
          </a:prstGeom>
          <a:noFill/>
        </p:spPr>
        <p:txBody>
          <a:bodyPr wrap="none" rtlCol="0">
            <a:spAutoFit/>
          </a:bodyPr>
          <a:lstStyle/>
          <a:p>
            <a:r>
              <a:rPr lang="en-US" sz="2800" dirty="0">
                <a:latin typeface="Calibri Light" panose="020F0302020204030204" pitchFamily="34" charset="0"/>
                <a:cs typeface="Calibri Light" panose="020F0302020204030204" pitchFamily="34" charset="0"/>
              </a:rPr>
              <a:t>Input</a:t>
            </a:r>
          </a:p>
        </p:txBody>
      </p:sp>
      <p:sp>
        <p:nvSpPr>
          <p:cNvPr id="5" name="TextBox 4">
            <a:extLst>
              <a:ext uri="{FF2B5EF4-FFF2-40B4-BE49-F238E27FC236}">
                <a16:creationId xmlns:a16="http://schemas.microsoft.com/office/drawing/2014/main" id="{771D4CEF-E747-25BE-C45A-B911113B81DF}"/>
              </a:ext>
            </a:extLst>
          </p:cNvPr>
          <p:cNvSpPr txBox="1"/>
          <p:nvPr/>
        </p:nvSpPr>
        <p:spPr>
          <a:xfrm>
            <a:off x="4415481" y="5766484"/>
            <a:ext cx="2864439" cy="523220"/>
          </a:xfrm>
          <a:prstGeom prst="rect">
            <a:avLst/>
          </a:prstGeom>
          <a:noFill/>
        </p:spPr>
        <p:txBody>
          <a:bodyPr wrap="none" rtlCol="0">
            <a:spAutoFit/>
          </a:bodyPr>
          <a:lstStyle/>
          <a:p>
            <a:pPr algn="ctr"/>
            <a:r>
              <a:rPr lang="en-US" sz="2800" dirty="0">
                <a:latin typeface="Calibri Light" panose="020F0302020204030204" pitchFamily="34" charset="0"/>
                <a:cs typeface="Calibri Light" panose="020F0302020204030204" pitchFamily="34" charset="0"/>
                <a:hlinkClick r:id="rId3"/>
              </a:rPr>
              <a:t>AlphaFold 3 server</a:t>
            </a:r>
            <a:endParaRPr lang="en-US" sz="2800" dirty="0">
              <a:latin typeface="Calibri Light" panose="020F0302020204030204" pitchFamily="34" charset="0"/>
              <a:cs typeface="Calibri Light" panose="020F0302020204030204" pitchFamily="34" charset="0"/>
            </a:endParaRPr>
          </a:p>
        </p:txBody>
      </p:sp>
    </p:spTree>
    <p:extLst>
      <p:ext uri="{BB962C8B-B14F-4D97-AF65-F5344CB8AC3E}">
        <p14:creationId xmlns:p14="http://schemas.microsoft.com/office/powerpoint/2010/main" val="1362529532"/>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57D51E6-B5D0-5620-9FF6-F12D6937D67E}"/>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0497D621-9F67-D5D4-C29C-27619111A8FC}"/>
              </a:ext>
            </a:extLst>
          </p:cNvPr>
          <p:cNvSpPr>
            <a:spLocks noGrp="1"/>
          </p:cNvSpPr>
          <p:nvPr>
            <p:ph type="title"/>
          </p:nvPr>
        </p:nvSpPr>
        <p:spPr>
          <a:xfrm>
            <a:off x="442784" y="222501"/>
            <a:ext cx="10515600" cy="670461"/>
          </a:xfrm>
        </p:spPr>
        <p:txBody>
          <a:bodyPr>
            <a:normAutofit/>
          </a:bodyPr>
          <a:lstStyle/>
          <a:p>
            <a:r>
              <a:rPr lang="en-US" sz="3200" dirty="0">
                <a:latin typeface="Calibri" panose="020F0502020204030204" pitchFamily="34" charset="0"/>
                <a:cs typeface="Calibri" panose="020F0502020204030204" pitchFamily="34" charset="0"/>
              </a:rPr>
              <a:t>Outputs from AlphaFold 3</a:t>
            </a:r>
          </a:p>
        </p:txBody>
      </p:sp>
      <p:sp>
        <p:nvSpPr>
          <p:cNvPr id="3" name="Content Placeholder 2">
            <a:extLst>
              <a:ext uri="{FF2B5EF4-FFF2-40B4-BE49-F238E27FC236}">
                <a16:creationId xmlns:a16="http://schemas.microsoft.com/office/drawing/2014/main" id="{9F3A198D-EF17-12B8-8F22-3B98D01F8997}"/>
              </a:ext>
            </a:extLst>
          </p:cNvPr>
          <p:cNvSpPr>
            <a:spLocks noGrp="1"/>
          </p:cNvSpPr>
          <p:nvPr>
            <p:ph idx="1"/>
          </p:nvPr>
        </p:nvSpPr>
        <p:spPr>
          <a:xfrm>
            <a:off x="838199" y="1035586"/>
            <a:ext cx="5257801" cy="5579398"/>
          </a:xfrm>
        </p:spPr>
        <p:txBody>
          <a:bodyPr>
            <a:noAutofit/>
          </a:bodyPr>
          <a:lstStyle/>
          <a:p>
            <a:pPr marL="0" indent="0">
              <a:buNone/>
            </a:pPr>
            <a:r>
              <a:rPr lang="en-US" sz="1600" dirty="0">
                <a:latin typeface="Calibri Light" panose="020F0302020204030204" pitchFamily="34" charset="0"/>
                <a:cs typeface="Calibri Light" panose="020F0302020204030204" pitchFamily="34" charset="0"/>
              </a:rPr>
              <a:t>fold_gl3_gl4prom200bp_full_data_0.json</a:t>
            </a:r>
          </a:p>
          <a:p>
            <a:pPr marL="0" indent="0">
              <a:buNone/>
            </a:pPr>
            <a:r>
              <a:rPr lang="en-US" sz="1600" dirty="0">
                <a:latin typeface="Calibri Light" panose="020F0302020204030204" pitchFamily="34" charset="0"/>
                <a:cs typeface="Calibri Light" panose="020F0302020204030204" pitchFamily="34" charset="0"/>
              </a:rPr>
              <a:t>fold_gl3_gl4prom200bp_full_data_1.json</a:t>
            </a:r>
          </a:p>
          <a:p>
            <a:pPr marL="0" indent="0">
              <a:buNone/>
            </a:pPr>
            <a:r>
              <a:rPr lang="en-US" sz="1600" dirty="0">
                <a:latin typeface="Calibri Light" panose="020F0302020204030204" pitchFamily="34" charset="0"/>
                <a:cs typeface="Calibri Light" panose="020F0302020204030204" pitchFamily="34" charset="0"/>
              </a:rPr>
              <a:t>fold_gl3_gl4prom200bp_full_data_2.json</a:t>
            </a:r>
          </a:p>
          <a:p>
            <a:pPr marL="0" indent="0">
              <a:buNone/>
            </a:pPr>
            <a:r>
              <a:rPr lang="en-US" sz="1600" dirty="0">
                <a:latin typeface="Calibri Light" panose="020F0302020204030204" pitchFamily="34" charset="0"/>
                <a:cs typeface="Calibri Light" panose="020F0302020204030204" pitchFamily="34" charset="0"/>
              </a:rPr>
              <a:t>fold_gl3_gl4prom200bp_full_data_3.json</a:t>
            </a:r>
          </a:p>
          <a:p>
            <a:pPr marL="0" indent="0">
              <a:buNone/>
            </a:pPr>
            <a:r>
              <a:rPr lang="en-US" sz="1600" dirty="0">
                <a:latin typeface="Calibri Light" panose="020F0302020204030204" pitchFamily="34" charset="0"/>
                <a:cs typeface="Calibri Light" panose="020F0302020204030204" pitchFamily="34" charset="0"/>
              </a:rPr>
              <a:t>fold_gl3_gl4prom200bp_full_data_4.json</a:t>
            </a:r>
          </a:p>
          <a:p>
            <a:pPr marL="0" indent="0">
              <a:buNone/>
            </a:pPr>
            <a:r>
              <a:rPr lang="en-US" sz="1600" dirty="0">
                <a:latin typeface="Calibri Light" panose="020F0302020204030204" pitchFamily="34" charset="0"/>
                <a:cs typeface="Calibri Light" panose="020F0302020204030204" pitchFamily="34" charset="0"/>
              </a:rPr>
              <a:t>fold_gl3_gl4prom200bp_job_request.json</a:t>
            </a:r>
          </a:p>
          <a:p>
            <a:pPr marL="0" indent="0">
              <a:buNone/>
            </a:pPr>
            <a:r>
              <a:rPr lang="en-US" sz="1600" dirty="0">
                <a:latin typeface="Calibri Light" panose="020F0302020204030204" pitchFamily="34" charset="0"/>
                <a:cs typeface="Calibri Light" panose="020F0302020204030204" pitchFamily="34" charset="0"/>
              </a:rPr>
              <a:t>fold_gl3_gl4prom200bp_model_0.cif</a:t>
            </a:r>
          </a:p>
          <a:p>
            <a:pPr marL="0" indent="0">
              <a:buNone/>
            </a:pPr>
            <a:r>
              <a:rPr lang="en-US" sz="1600" dirty="0">
                <a:latin typeface="Calibri Light" panose="020F0302020204030204" pitchFamily="34" charset="0"/>
                <a:cs typeface="Calibri Light" panose="020F0302020204030204" pitchFamily="34" charset="0"/>
              </a:rPr>
              <a:t>fold_gl3_gl4prom200bp_model_1.cif</a:t>
            </a:r>
          </a:p>
          <a:p>
            <a:pPr marL="0" indent="0">
              <a:buNone/>
            </a:pPr>
            <a:r>
              <a:rPr lang="en-US" sz="1600" dirty="0">
                <a:latin typeface="Calibri Light" panose="020F0302020204030204" pitchFamily="34" charset="0"/>
                <a:cs typeface="Calibri Light" panose="020F0302020204030204" pitchFamily="34" charset="0"/>
              </a:rPr>
              <a:t>fold_gl3_gl4prom200bp_model_2.cif</a:t>
            </a:r>
          </a:p>
          <a:p>
            <a:pPr marL="0" indent="0">
              <a:buNone/>
            </a:pPr>
            <a:r>
              <a:rPr lang="en-US" sz="1600" dirty="0">
                <a:latin typeface="Calibri Light" panose="020F0302020204030204" pitchFamily="34" charset="0"/>
                <a:cs typeface="Calibri Light" panose="020F0302020204030204" pitchFamily="34" charset="0"/>
              </a:rPr>
              <a:t>fold_gl3_gl4prom200bp_model_3.cif</a:t>
            </a:r>
          </a:p>
          <a:p>
            <a:pPr marL="0" indent="0">
              <a:buNone/>
            </a:pPr>
            <a:r>
              <a:rPr lang="en-US" sz="1600" dirty="0">
                <a:latin typeface="Calibri Light" panose="020F0302020204030204" pitchFamily="34" charset="0"/>
                <a:cs typeface="Calibri Light" panose="020F0302020204030204" pitchFamily="34" charset="0"/>
              </a:rPr>
              <a:t>fold_gl3_gl4prom200bp_model_4.cif</a:t>
            </a:r>
          </a:p>
          <a:p>
            <a:pPr marL="0" indent="0">
              <a:buNone/>
            </a:pPr>
            <a:r>
              <a:rPr lang="en-US" sz="1600" dirty="0">
                <a:latin typeface="Calibri Light" panose="020F0302020204030204" pitchFamily="34" charset="0"/>
                <a:cs typeface="Calibri Light" panose="020F0302020204030204" pitchFamily="34" charset="0"/>
              </a:rPr>
              <a:t>fold_gl3_gl4prom200bp_summary_confidences_0.json</a:t>
            </a:r>
          </a:p>
          <a:p>
            <a:pPr marL="0" indent="0">
              <a:buNone/>
            </a:pPr>
            <a:r>
              <a:rPr lang="en-US" sz="1600" dirty="0">
                <a:latin typeface="Calibri Light" panose="020F0302020204030204" pitchFamily="34" charset="0"/>
                <a:cs typeface="Calibri Light" panose="020F0302020204030204" pitchFamily="34" charset="0"/>
              </a:rPr>
              <a:t>fold_gl3_gl4prom200bp_summary_confidences_1.json</a:t>
            </a:r>
          </a:p>
          <a:p>
            <a:pPr marL="0" indent="0">
              <a:buNone/>
            </a:pPr>
            <a:r>
              <a:rPr lang="en-US" sz="1600" dirty="0">
                <a:latin typeface="Calibri Light" panose="020F0302020204030204" pitchFamily="34" charset="0"/>
                <a:cs typeface="Calibri Light" panose="020F0302020204030204" pitchFamily="34" charset="0"/>
              </a:rPr>
              <a:t>fold_gl3_gl4prom200bp_summary_confidences_2.json</a:t>
            </a:r>
          </a:p>
          <a:p>
            <a:pPr marL="0" indent="0">
              <a:buNone/>
            </a:pPr>
            <a:r>
              <a:rPr lang="en-US" sz="1600" dirty="0">
                <a:latin typeface="Calibri Light" panose="020F0302020204030204" pitchFamily="34" charset="0"/>
                <a:cs typeface="Calibri Light" panose="020F0302020204030204" pitchFamily="34" charset="0"/>
              </a:rPr>
              <a:t>fold_gl3_gl4prom200bp_summary_confidences_3.json</a:t>
            </a:r>
          </a:p>
          <a:p>
            <a:pPr marL="0" indent="0">
              <a:buNone/>
            </a:pPr>
            <a:r>
              <a:rPr lang="en-US" sz="1600" dirty="0">
                <a:latin typeface="Calibri Light" panose="020F0302020204030204" pitchFamily="34" charset="0"/>
                <a:cs typeface="Calibri Light" panose="020F0302020204030204" pitchFamily="34" charset="0"/>
              </a:rPr>
              <a:t>fold_gl3_gl4prom200bp_summary_confidences_4.json</a:t>
            </a:r>
          </a:p>
        </p:txBody>
      </p:sp>
      <p:pic>
        <p:nvPicPr>
          <p:cNvPr id="5122" name="Picture 2">
            <a:extLst>
              <a:ext uri="{FF2B5EF4-FFF2-40B4-BE49-F238E27FC236}">
                <a16:creationId xmlns:a16="http://schemas.microsoft.com/office/drawing/2014/main" id="{E16EDB70-7109-E732-D9F0-39C016B09F3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127519" y="1285172"/>
            <a:ext cx="4175097" cy="4175097"/>
          </a:xfrm>
          <a:prstGeom prst="rect">
            <a:avLst/>
          </a:prstGeom>
          <a:noFill/>
          <a:extLst>
            <a:ext uri="{909E8E84-426E-40DD-AFC4-6F175D3DCCD1}">
              <a14:hiddenFill xmlns:a14="http://schemas.microsoft.com/office/drawing/2010/main">
                <a:solidFill>
                  <a:srgbClr val="FFFFFF"/>
                </a:solidFill>
              </a14:hiddenFill>
            </a:ext>
          </a:extLst>
        </p:spPr>
      </p:pic>
      <p:pic>
        <p:nvPicPr>
          <p:cNvPr id="10" name="Picture 9" descr="A green bar with black text&#10;&#10;Description automatically generated">
            <a:extLst>
              <a:ext uri="{FF2B5EF4-FFF2-40B4-BE49-F238E27FC236}">
                <a16:creationId xmlns:a16="http://schemas.microsoft.com/office/drawing/2014/main" id="{57D707A6-B0B1-2878-3940-8A6BBB4B4CAC}"/>
              </a:ext>
            </a:extLst>
          </p:cNvPr>
          <p:cNvPicPr>
            <a:picLocks noChangeAspect="1"/>
          </p:cNvPicPr>
          <p:nvPr/>
        </p:nvPicPr>
        <p:blipFill>
          <a:blip r:embed="rId4"/>
          <a:stretch>
            <a:fillRect/>
          </a:stretch>
        </p:blipFill>
        <p:spPr>
          <a:xfrm>
            <a:off x="8793407" y="5589521"/>
            <a:ext cx="2560394" cy="613353"/>
          </a:xfrm>
          <a:prstGeom prst="rect">
            <a:avLst/>
          </a:prstGeom>
        </p:spPr>
      </p:pic>
      <p:sp>
        <p:nvSpPr>
          <p:cNvPr id="12" name="TextBox 11">
            <a:extLst>
              <a:ext uri="{FF2B5EF4-FFF2-40B4-BE49-F238E27FC236}">
                <a16:creationId xmlns:a16="http://schemas.microsoft.com/office/drawing/2014/main" id="{8F3E82E1-BA8E-42BF-51B9-E33E350AD87D}"/>
              </a:ext>
            </a:extLst>
          </p:cNvPr>
          <p:cNvSpPr txBox="1"/>
          <p:nvPr/>
        </p:nvSpPr>
        <p:spPr>
          <a:xfrm>
            <a:off x="7441626" y="789132"/>
            <a:ext cx="3426941" cy="461665"/>
          </a:xfrm>
          <a:prstGeom prst="rect">
            <a:avLst/>
          </a:prstGeom>
          <a:noFill/>
        </p:spPr>
        <p:txBody>
          <a:bodyPr wrap="square">
            <a:spAutoFit/>
          </a:bodyPr>
          <a:lstStyle/>
          <a:p>
            <a:pPr algn="ctr"/>
            <a:r>
              <a:rPr lang="en-US" sz="2400" dirty="0" err="1">
                <a:effectLst/>
                <a:latin typeface="Calibri Light" panose="020F0302020204030204" pitchFamily="34" charset="0"/>
                <a:cs typeface="Calibri Light" panose="020F0302020204030204" pitchFamily="34" charset="0"/>
              </a:rPr>
              <a:t>ipTM</a:t>
            </a:r>
            <a:r>
              <a:rPr lang="en-US" sz="2400" dirty="0">
                <a:effectLst/>
                <a:latin typeface="Calibri Light" panose="020F0302020204030204" pitchFamily="34" charset="0"/>
                <a:cs typeface="Calibri Light" panose="020F0302020204030204" pitchFamily="34" charset="0"/>
              </a:rPr>
              <a:t> = 0.19    </a:t>
            </a:r>
            <a:r>
              <a:rPr lang="en-US" sz="2400" dirty="0" err="1">
                <a:effectLst/>
                <a:latin typeface="Calibri Light" panose="020F0302020204030204" pitchFamily="34" charset="0"/>
                <a:cs typeface="Calibri Light" panose="020F0302020204030204" pitchFamily="34" charset="0"/>
              </a:rPr>
              <a:t>pTM</a:t>
            </a:r>
            <a:r>
              <a:rPr lang="en-US" sz="2400" dirty="0">
                <a:effectLst/>
                <a:latin typeface="Calibri Light" panose="020F0302020204030204" pitchFamily="34" charset="0"/>
                <a:cs typeface="Calibri Light" panose="020F0302020204030204" pitchFamily="34" charset="0"/>
              </a:rPr>
              <a:t> = 0.29</a:t>
            </a:r>
            <a:endParaRPr lang="en-US" sz="2400" dirty="0">
              <a:latin typeface="Calibri Light" panose="020F0302020204030204" pitchFamily="34" charset="0"/>
              <a:cs typeface="Calibri Light" panose="020F0302020204030204" pitchFamily="34" charset="0"/>
            </a:endParaRPr>
          </a:p>
        </p:txBody>
      </p:sp>
    </p:spTree>
    <p:extLst>
      <p:ext uri="{BB962C8B-B14F-4D97-AF65-F5344CB8AC3E}">
        <p14:creationId xmlns:p14="http://schemas.microsoft.com/office/powerpoint/2010/main" val="304702883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96B7E68-9F87-E961-B8ED-FF674E594FC2}"/>
              </a:ext>
            </a:extLst>
          </p:cNvPr>
          <p:cNvSpPr>
            <a:spLocks noGrp="1"/>
          </p:cNvSpPr>
          <p:nvPr>
            <p:ph type="title"/>
          </p:nvPr>
        </p:nvSpPr>
        <p:spPr>
          <a:xfrm>
            <a:off x="838200" y="365125"/>
            <a:ext cx="10515600" cy="1297420"/>
          </a:xfrm>
        </p:spPr>
        <p:txBody>
          <a:bodyPr>
            <a:normAutofit/>
          </a:bodyPr>
          <a:lstStyle/>
          <a:p>
            <a:r>
              <a:rPr lang="en-US" sz="3200" dirty="0"/>
              <a:t>Protein to genome alignment for homologous genes</a:t>
            </a:r>
            <a:br>
              <a:rPr lang="en-US" sz="3200" dirty="0"/>
            </a:br>
            <a:r>
              <a:rPr lang="en-US" sz="2700" dirty="0">
                <a:latin typeface="Calibri" panose="020F0502020204030204" pitchFamily="34" charset="0"/>
                <a:cs typeface="Calibri" panose="020F0502020204030204" pitchFamily="34" charset="0"/>
              </a:rPr>
              <a:t>- Amino acid sequences to DNA sequences</a:t>
            </a:r>
          </a:p>
        </p:txBody>
      </p:sp>
      <p:sp>
        <p:nvSpPr>
          <p:cNvPr id="3" name="Content Placeholder 2">
            <a:extLst>
              <a:ext uri="{FF2B5EF4-FFF2-40B4-BE49-F238E27FC236}">
                <a16:creationId xmlns:a16="http://schemas.microsoft.com/office/drawing/2014/main" id="{53324BA3-5466-F28C-E8AB-70AF023CBB42}"/>
              </a:ext>
            </a:extLst>
          </p:cNvPr>
          <p:cNvSpPr>
            <a:spLocks noGrp="1"/>
          </p:cNvSpPr>
          <p:nvPr>
            <p:ph idx="1"/>
          </p:nvPr>
        </p:nvSpPr>
        <p:spPr>
          <a:xfrm>
            <a:off x="838200" y="1974271"/>
            <a:ext cx="10515600" cy="3834246"/>
          </a:xfrm>
        </p:spPr>
        <p:txBody>
          <a:bodyPr/>
          <a:lstStyle/>
          <a:p>
            <a:r>
              <a:rPr lang="en-US" b="1" dirty="0">
                <a:latin typeface="Calibri" panose="020F0502020204030204" pitchFamily="34" charset="0"/>
                <a:cs typeface="Calibri" panose="020F0502020204030204" pitchFamily="34" charset="0"/>
              </a:rPr>
              <a:t>Codon Degeneracy</a:t>
            </a:r>
            <a:endParaRPr lang="en-US" dirty="0">
              <a:latin typeface="Calibri" panose="020F0502020204030204" pitchFamily="34" charset="0"/>
              <a:cs typeface="Calibri" panose="020F0502020204030204" pitchFamily="34" charset="0"/>
            </a:endParaRPr>
          </a:p>
          <a:p>
            <a:pPr marL="9525" indent="-9525">
              <a:buNone/>
            </a:pPr>
            <a:r>
              <a:rPr lang="en-US" sz="2400" dirty="0">
                <a:latin typeface="Calibri" panose="020F0502020204030204" pitchFamily="34" charset="0"/>
                <a:cs typeface="Calibri" panose="020F0502020204030204" pitchFamily="34" charset="0"/>
              </a:rPr>
              <a:t>Multiple codons can encode the same amino acid. This degeneracy makes it hard to converting a protein to DNA sequences.</a:t>
            </a:r>
          </a:p>
          <a:p>
            <a:r>
              <a:rPr lang="en-US" b="1" dirty="0">
                <a:latin typeface="Calibri" panose="020F0502020204030204" pitchFamily="34" charset="0"/>
                <a:cs typeface="Calibri" panose="020F0502020204030204" pitchFamily="34" charset="0"/>
              </a:rPr>
              <a:t>Intron</a:t>
            </a:r>
          </a:p>
          <a:p>
            <a:pPr marL="0" indent="0">
              <a:buNone/>
            </a:pPr>
            <a:r>
              <a:rPr lang="en-US" sz="2400" dirty="0">
                <a:latin typeface="Calibri" panose="020F0502020204030204" pitchFamily="34" charset="0"/>
                <a:cs typeface="Calibri" panose="020F0502020204030204" pitchFamily="34" charset="0"/>
              </a:rPr>
              <a:t>Alignments need to allow gaps to accommodate introns.</a:t>
            </a:r>
          </a:p>
          <a:p>
            <a:r>
              <a:rPr lang="en-US" b="1" dirty="0">
                <a:latin typeface="Calibri" panose="020F0502020204030204" pitchFamily="34" charset="0"/>
                <a:cs typeface="Calibri" panose="020F0502020204030204" pitchFamily="34" charset="0"/>
              </a:rPr>
              <a:t>Polymorphism</a:t>
            </a:r>
          </a:p>
          <a:p>
            <a:pPr marL="0" indent="0">
              <a:buNone/>
            </a:pPr>
            <a:r>
              <a:rPr lang="en-US" sz="2400" dirty="0">
                <a:latin typeface="Calibri" panose="020F0502020204030204" pitchFamily="34" charset="0"/>
                <a:cs typeface="Calibri" panose="020F0502020204030204" pitchFamily="34" charset="0"/>
              </a:rPr>
              <a:t>In addition to the substitution, insertions/deletions (INDEL) in the DNA may cause shifts of reading frames.</a:t>
            </a:r>
          </a:p>
          <a:p>
            <a:pPr marL="0" indent="0">
              <a:buNone/>
            </a:pPr>
            <a:endParaRPr lang="en-US"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1046977672"/>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64189A4-C084-D7AF-6EE2-720BD52E5AE5}"/>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7942184-7C61-EB7E-E5CA-77484881EFD1}"/>
              </a:ext>
            </a:extLst>
          </p:cNvPr>
          <p:cNvSpPr>
            <a:spLocks noGrp="1"/>
          </p:cNvSpPr>
          <p:nvPr>
            <p:ph type="title"/>
          </p:nvPr>
        </p:nvSpPr>
        <p:spPr>
          <a:xfrm>
            <a:off x="838200" y="365125"/>
            <a:ext cx="10515600" cy="670461"/>
          </a:xfrm>
        </p:spPr>
        <p:txBody>
          <a:bodyPr>
            <a:normAutofit/>
          </a:bodyPr>
          <a:lstStyle/>
          <a:p>
            <a:r>
              <a:rPr lang="en-US" sz="3200" dirty="0">
                <a:latin typeface="Calibri" panose="020F0502020204030204" pitchFamily="34" charset="0"/>
                <a:cs typeface="Calibri" panose="020F0502020204030204" pitchFamily="34" charset="0"/>
              </a:rPr>
              <a:t>Measures of the accuracy of the prediction (from AF3)</a:t>
            </a:r>
          </a:p>
        </p:txBody>
      </p:sp>
      <p:sp>
        <p:nvSpPr>
          <p:cNvPr id="3" name="Content Placeholder 2">
            <a:extLst>
              <a:ext uri="{FF2B5EF4-FFF2-40B4-BE49-F238E27FC236}">
                <a16:creationId xmlns:a16="http://schemas.microsoft.com/office/drawing/2014/main" id="{4B3393DC-86BD-A100-5512-1E9E32A3892D}"/>
              </a:ext>
            </a:extLst>
          </p:cNvPr>
          <p:cNvSpPr>
            <a:spLocks noGrp="1"/>
          </p:cNvSpPr>
          <p:nvPr>
            <p:ph idx="1"/>
          </p:nvPr>
        </p:nvSpPr>
        <p:spPr>
          <a:xfrm>
            <a:off x="838200" y="1494079"/>
            <a:ext cx="10818341" cy="4585633"/>
          </a:xfrm>
        </p:spPr>
        <p:txBody>
          <a:bodyPr>
            <a:noAutofit/>
          </a:bodyPr>
          <a:lstStyle/>
          <a:p>
            <a:pPr marL="0" indent="0" algn="l">
              <a:spcAft>
                <a:spcPts val="750"/>
              </a:spcAft>
              <a:buNone/>
            </a:pPr>
            <a:r>
              <a:rPr lang="en-US" sz="2400" b="1" dirty="0" err="1">
                <a:solidFill>
                  <a:srgbClr val="444746"/>
                </a:solidFill>
                <a:effectLst/>
                <a:latin typeface="Calibri Light" panose="020F0302020204030204" pitchFamily="34" charset="0"/>
                <a:cs typeface="Calibri Light" panose="020F0302020204030204" pitchFamily="34" charset="0"/>
              </a:rPr>
              <a:t>pLDDT</a:t>
            </a:r>
            <a:r>
              <a:rPr lang="en-US" sz="2400" dirty="0">
                <a:solidFill>
                  <a:srgbClr val="444746"/>
                </a:solidFill>
                <a:effectLst/>
                <a:latin typeface="Calibri Light" panose="020F0302020204030204" pitchFamily="34" charset="0"/>
                <a:cs typeface="Calibri Light" panose="020F0302020204030204" pitchFamily="34" charset="0"/>
              </a:rPr>
              <a:t>: a per-atom confidence estimate on a 0-100 scale where a higher value indicates higher confidence.</a:t>
            </a:r>
          </a:p>
          <a:p>
            <a:pPr marL="0" indent="0" algn="l">
              <a:spcAft>
                <a:spcPts val="750"/>
              </a:spcAft>
              <a:buNone/>
            </a:pPr>
            <a:r>
              <a:rPr lang="en-US" sz="2400" b="1" dirty="0" err="1">
                <a:solidFill>
                  <a:srgbClr val="444746"/>
                </a:solidFill>
                <a:effectLst/>
                <a:latin typeface="Calibri Light" panose="020F0302020204030204" pitchFamily="34" charset="0"/>
                <a:cs typeface="Calibri Light" panose="020F0302020204030204" pitchFamily="34" charset="0"/>
              </a:rPr>
              <a:t>pTM</a:t>
            </a:r>
            <a:r>
              <a:rPr lang="en-US" sz="2400" dirty="0">
                <a:solidFill>
                  <a:srgbClr val="444746"/>
                </a:solidFill>
                <a:effectLst/>
                <a:latin typeface="Calibri Light" panose="020F0302020204030204" pitchFamily="34" charset="0"/>
                <a:cs typeface="Calibri Light" panose="020F0302020204030204" pitchFamily="34" charset="0"/>
              </a:rPr>
              <a:t>: the predicted template modeling (</a:t>
            </a:r>
            <a:r>
              <a:rPr lang="en-US" sz="2400" dirty="0" err="1">
                <a:solidFill>
                  <a:srgbClr val="444746"/>
                </a:solidFill>
                <a:effectLst/>
                <a:latin typeface="Calibri Light" panose="020F0302020204030204" pitchFamily="34" charset="0"/>
                <a:cs typeface="Calibri Light" panose="020F0302020204030204" pitchFamily="34" charset="0"/>
              </a:rPr>
              <a:t>pTM</a:t>
            </a:r>
            <a:r>
              <a:rPr lang="en-US" sz="2400" dirty="0">
                <a:solidFill>
                  <a:srgbClr val="444746"/>
                </a:solidFill>
                <a:effectLst/>
                <a:latin typeface="Calibri Light" panose="020F0302020204030204" pitchFamily="34" charset="0"/>
                <a:cs typeface="Calibri Light" panose="020F0302020204030204" pitchFamily="34" charset="0"/>
              </a:rPr>
              <a:t>) score measures the accuracy of the entire structure</a:t>
            </a:r>
            <a:r>
              <a:rPr lang="en-US" sz="2400" b="1" dirty="0">
                <a:solidFill>
                  <a:srgbClr val="444746"/>
                </a:solidFill>
                <a:effectLst/>
                <a:latin typeface="Calibri Light" panose="020F0302020204030204" pitchFamily="34" charset="0"/>
                <a:cs typeface="Calibri Light" panose="020F0302020204030204" pitchFamily="34" charset="0"/>
              </a:rPr>
              <a:t>. A </a:t>
            </a:r>
            <a:r>
              <a:rPr lang="en-US" sz="2400" b="1" dirty="0" err="1">
                <a:solidFill>
                  <a:srgbClr val="444746"/>
                </a:solidFill>
                <a:effectLst/>
                <a:latin typeface="Calibri Light" panose="020F0302020204030204" pitchFamily="34" charset="0"/>
                <a:cs typeface="Calibri Light" panose="020F0302020204030204" pitchFamily="34" charset="0"/>
              </a:rPr>
              <a:t>pTM</a:t>
            </a:r>
            <a:r>
              <a:rPr lang="en-US" sz="2400" b="1" dirty="0">
                <a:solidFill>
                  <a:srgbClr val="444746"/>
                </a:solidFill>
                <a:effectLst/>
                <a:latin typeface="Calibri Light" panose="020F0302020204030204" pitchFamily="34" charset="0"/>
                <a:cs typeface="Calibri Light" panose="020F0302020204030204" pitchFamily="34" charset="0"/>
              </a:rPr>
              <a:t> score above 0.5 means the overall predicted fold for the complex might be similar to the true structure.</a:t>
            </a:r>
          </a:p>
          <a:p>
            <a:pPr marL="0" indent="0">
              <a:spcAft>
                <a:spcPts val="750"/>
              </a:spcAft>
              <a:buNone/>
            </a:pPr>
            <a:r>
              <a:rPr lang="en-US" sz="2400" b="1" dirty="0">
                <a:solidFill>
                  <a:srgbClr val="444746"/>
                </a:solidFill>
                <a:effectLst/>
                <a:latin typeface="Calibri Light" panose="020F0302020204030204" pitchFamily="34" charset="0"/>
                <a:cs typeface="Calibri Light" panose="020F0302020204030204" pitchFamily="34" charset="0"/>
              </a:rPr>
              <a:t>- </a:t>
            </a:r>
            <a:r>
              <a:rPr lang="en-US" sz="2400" b="1" dirty="0" err="1">
                <a:solidFill>
                  <a:srgbClr val="444746"/>
                </a:solidFill>
                <a:effectLst/>
                <a:latin typeface="Calibri Light" panose="020F0302020204030204" pitchFamily="34" charset="0"/>
                <a:cs typeface="Calibri Light" panose="020F0302020204030204" pitchFamily="34" charset="0"/>
              </a:rPr>
              <a:t>interations</a:t>
            </a:r>
            <a:endParaRPr lang="en-US" sz="2400" b="1" dirty="0">
              <a:solidFill>
                <a:srgbClr val="444746"/>
              </a:solidFill>
              <a:effectLst/>
              <a:latin typeface="Calibri Light" panose="020F0302020204030204" pitchFamily="34" charset="0"/>
              <a:cs typeface="Calibri Light" panose="020F0302020204030204" pitchFamily="34" charset="0"/>
            </a:endParaRPr>
          </a:p>
          <a:p>
            <a:pPr marL="0" indent="0">
              <a:spcAft>
                <a:spcPts val="750"/>
              </a:spcAft>
              <a:buNone/>
            </a:pPr>
            <a:r>
              <a:rPr lang="en-US" sz="2400" b="1" dirty="0" err="1">
                <a:solidFill>
                  <a:srgbClr val="444746"/>
                </a:solidFill>
                <a:effectLst/>
                <a:latin typeface="Calibri Light" panose="020F0302020204030204" pitchFamily="34" charset="0"/>
                <a:cs typeface="Calibri Light" panose="020F0302020204030204" pitchFamily="34" charset="0"/>
              </a:rPr>
              <a:t>ipTM</a:t>
            </a:r>
            <a:r>
              <a:rPr lang="en-US" sz="2400" dirty="0">
                <a:solidFill>
                  <a:srgbClr val="444746"/>
                </a:solidFill>
                <a:latin typeface="Calibri Light" panose="020F0302020204030204" pitchFamily="34" charset="0"/>
                <a:cs typeface="Calibri Light" panose="020F0302020204030204" pitchFamily="34" charset="0"/>
              </a:rPr>
              <a:t>: Interface predicted Template Modeling Score </a:t>
            </a:r>
            <a:r>
              <a:rPr lang="en-US" sz="2400" dirty="0">
                <a:solidFill>
                  <a:srgbClr val="444746"/>
                </a:solidFill>
                <a:effectLst/>
                <a:latin typeface="Calibri Light" panose="020F0302020204030204" pitchFamily="34" charset="0"/>
                <a:cs typeface="Calibri Light" panose="020F0302020204030204" pitchFamily="34" charset="0"/>
              </a:rPr>
              <a:t>(</a:t>
            </a:r>
            <a:r>
              <a:rPr lang="en-US" sz="2400" dirty="0" err="1">
                <a:solidFill>
                  <a:srgbClr val="444746"/>
                </a:solidFill>
                <a:effectLst/>
                <a:latin typeface="Calibri Light" panose="020F0302020204030204" pitchFamily="34" charset="0"/>
                <a:cs typeface="Calibri Light" panose="020F0302020204030204" pitchFamily="34" charset="0"/>
              </a:rPr>
              <a:t>ipTM</a:t>
            </a:r>
            <a:r>
              <a:rPr lang="en-US" sz="2400" dirty="0">
                <a:solidFill>
                  <a:srgbClr val="444746"/>
                </a:solidFill>
                <a:effectLst/>
                <a:latin typeface="Calibri Light" panose="020F0302020204030204" pitchFamily="34" charset="0"/>
                <a:cs typeface="Calibri Light" panose="020F0302020204030204" pitchFamily="34" charset="0"/>
              </a:rPr>
              <a:t>) measures the accuracy of the predicted relative positions of the subunits within the complex (e.g., protein-protein complex). </a:t>
            </a:r>
            <a:r>
              <a:rPr lang="en-US" sz="2400" b="1" dirty="0">
                <a:solidFill>
                  <a:srgbClr val="444746"/>
                </a:solidFill>
                <a:effectLst/>
                <a:latin typeface="Calibri Light" panose="020F0302020204030204" pitchFamily="34" charset="0"/>
                <a:cs typeface="Calibri Light" panose="020F0302020204030204" pitchFamily="34" charset="0"/>
              </a:rPr>
              <a:t>Values higher than 0.8 represent confident high-quality predictions, while values below 0.6 suggest likely a failed prediction</a:t>
            </a:r>
            <a:r>
              <a:rPr lang="en-US" sz="2400" dirty="0">
                <a:solidFill>
                  <a:srgbClr val="444746"/>
                </a:solidFill>
                <a:effectLst/>
                <a:latin typeface="Calibri Light" panose="020F0302020204030204" pitchFamily="34" charset="0"/>
                <a:cs typeface="Calibri Light" panose="020F0302020204030204" pitchFamily="34" charset="0"/>
              </a:rPr>
              <a:t>. </a:t>
            </a:r>
            <a:r>
              <a:rPr lang="en-US" sz="2400" dirty="0" err="1">
                <a:solidFill>
                  <a:srgbClr val="444746"/>
                </a:solidFill>
                <a:effectLst/>
                <a:latin typeface="Calibri Light" panose="020F0302020204030204" pitchFamily="34" charset="0"/>
                <a:cs typeface="Calibri Light" panose="020F0302020204030204" pitchFamily="34" charset="0"/>
              </a:rPr>
              <a:t>ipTM</a:t>
            </a:r>
            <a:r>
              <a:rPr lang="en-US" sz="2400" dirty="0">
                <a:solidFill>
                  <a:srgbClr val="444746"/>
                </a:solidFill>
                <a:effectLst/>
                <a:latin typeface="Calibri Light" panose="020F0302020204030204" pitchFamily="34" charset="0"/>
                <a:cs typeface="Calibri Light" panose="020F0302020204030204" pitchFamily="34" charset="0"/>
              </a:rPr>
              <a:t> values between 0.6 and 0.8 are a gray zone where predictions could be correct or incorrect.</a:t>
            </a:r>
          </a:p>
        </p:txBody>
      </p:sp>
    </p:spTree>
    <p:extLst>
      <p:ext uri="{BB962C8B-B14F-4D97-AF65-F5344CB8AC3E}">
        <p14:creationId xmlns:p14="http://schemas.microsoft.com/office/powerpoint/2010/main" val="1705133023"/>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7023FB8-C597-E888-0177-A037FF49D9D6}"/>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600E3722-9BCF-E6DB-749F-77B47F5DF670}"/>
              </a:ext>
            </a:extLst>
          </p:cNvPr>
          <p:cNvSpPr>
            <a:spLocks noGrp="1"/>
          </p:cNvSpPr>
          <p:nvPr>
            <p:ph type="title"/>
          </p:nvPr>
        </p:nvSpPr>
        <p:spPr>
          <a:xfrm>
            <a:off x="838200" y="365125"/>
            <a:ext cx="10515600" cy="670461"/>
          </a:xfrm>
        </p:spPr>
        <p:txBody>
          <a:bodyPr>
            <a:normAutofit/>
          </a:bodyPr>
          <a:lstStyle/>
          <a:p>
            <a:r>
              <a:rPr lang="en-US" sz="3200" dirty="0" err="1">
                <a:latin typeface="Calibri" panose="020F0502020204030204" pitchFamily="34" charset="0"/>
                <a:cs typeface="Calibri" panose="020F0502020204030204" pitchFamily="34" charset="0"/>
              </a:rPr>
              <a:t>chimeraX</a:t>
            </a:r>
            <a:endParaRPr lang="en-US" sz="3200" dirty="0">
              <a:latin typeface="Calibri" panose="020F0502020204030204" pitchFamily="34" charset="0"/>
              <a:cs typeface="Calibri" panose="020F0502020204030204" pitchFamily="34" charset="0"/>
            </a:endParaRPr>
          </a:p>
        </p:txBody>
      </p:sp>
      <p:pic>
        <p:nvPicPr>
          <p:cNvPr id="7" name="Picture 6" descr="A computer screen shot of a dna strand&#10;&#10;Description automatically generated">
            <a:extLst>
              <a:ext uri="{FF2B5EF4-FFF2-40B4-BE49-F238E27FC236}">
                <a16:creationId xmlns:a16="http://schemas.microsoft.com/office/drawing/2014/main" id="{741A9576-0C16-C6EA-6AA7-E5CEFCABB1DD}"/>
              </a:ext>
            </a:extLst>
          </p:cNvPr>
          <p:cNvPicPr>
            <a:picLocks noChangeAspect="1"/>
          </p:cNvPicPr>
          <p:nvPr/>
        </p:nvPicPr>
        <p:blipFill>
          <a:blip r:embed="rId2"/>
          <a:stretch>
            <a:fillRect/>
          </a:stretch>
        </p:blipFill>
        <p:spPr>
          <a:xfrm>
            <a:off x="700480" y="1379875"/>
            <a:ext cx="5395520" cy="4263489"/>
          </a:xfrm>
          <a:prstGeom prst="rect">
            <a:avLst/>
          </a:prstGeom>
        </p:spPr>
      </p:pic>
      <p:sp>
        <p:nvSpPr>
          <p:cNvPr id="8" name="TextBox 7">
            <a:extLst>
              <a:ext uri="{FF2B5EF4-FFF2-40B4-BE49-F238E27FC236}">
                <a16:creationId xmlns:a16="http://schemas.microsoft.com/office/drawing/2014/main" id="{933F67C8-9336-404E-45FC-3A2372E54695}"/>
              </a:ext>
            </a:extLst>
          </p:cNvPr>
          <p:cNvSpPr txBox="1"/>
          <p:nvPr/>
        </p:nvSpPr>
        <p:spPr>
          <a:xfrm>
            <a:off x="6364822" y="1180993"/>
            <a:ext cx="5126698" cy="1569660"/>
          </a:xfrm>
          <a:prstGeom prst="rect">
            <a:avLst/>
          </a:prstGeom>
          <a:noFill/>
        </p:spPr>
        <p:txBody>
          <a:bodyPr wrap="square" rtlCol="0">
            <a:spAutoFit/>
          </a:bodyPr>
          <a:lstStyle/>
          <a:p>
            <a:r>
              <a:rPr lang="en-US" sz="2400" dirty="0">
                <a:effectLst/>
                <a:latin typeface="Calibri Light" panose="020F0302020204030204" pitchFamily="34" charset="0"/>
                <a:cs typeface="Calibri Light" panose="020F0302020204030204" pitchFamily="34" charset="0"/>
                <a:hlinkClick r:id="rId3"/>
              </a:rPr>
              <a:t>ChimeraX</a:t>
            </a:r>
            <a:r>
              <a:rPr lang="en-US" sz="2400" dirty="0">
                <a:solidFill>
                  <a:srgbClr val="000000"/>
                </a:solidFill>
                <a:effectLst/>
                <a:latin typeface="Calibri Light" panose="020F0302020204030204" pitchFamily="34" charset="0"/>
                <a:cs typeface="Calibri Light" panose="020F0302020204030204" pitchFamily="34" charset="0"/>
              </a:rPr>
              <a:t> is a visualization program from the </a:t>
            </a:r>
            <a:r>
              <a:rPr lang="en-US" sz="2400" dirty="0">
                <a:effectLst/>
                <a:latin typeface="Calibri Light" panose="020F0302020204030204" pitchFamily="34" charset="0"/>
                <a:cs typeface="Calibri Light" panose="020F0302020204030204" pitchFamily="34" charset="0"/>
              </a:rPr>
              <a:t>Resource for Biocomputing, Visualization, and Informatics</a:t>
            </a:r>
            <a:r>
              <a:rPr lang="en-US" sz="2400" dirty="0">
                <a:solidFill>
                  <a:srgbClr val="000000"/>
                </a:solidFill>
                <a:effectLst/>
                <a:latin typeface="Calibri Light" panose="020F0302020204030204" pitchFamily="34" charset="0"/>
                <a:cs typeface="Calibri Light" panose="020F0302020204030204" pitchFamily="34" charset="0"/>
              </a:rPr>
              <a:t> at UC San Francisco</a:t>
            </a:r>
          </a:p>
        </p:txBody>
      </p:sp>
      <p:sp>
        <p:nvSpPr>
          <p:cNvPr id="3" name="TextBox 2">
            <a:extLst>
              <a:ext uri="{FF2B5EF4-FFF2-40B4-BE49-F238E27FC236}">
                <a16:creationId xmlns:a16="http://schemas.microsoft.com/office/drawing/2014/main" id="{2F19E1BD-0630-4366-0AD4-EC6C792435A9}"/>
              </a:ext>
            </a:extLst>
          </p:cNvPr>
          <p:cNvSpPr txBox="1"/>
          <p:nvPr/>
        </p:nvSpPr>
        <p:spPr>
          <a:xfrm>
            <a:off x="7817104" y="3167390"/>
            <a:ext cx="1763624" cy="523220"/>
          </a:xfrm>
          <a:prstGeom prst="rect">
            <a:avLst/>
          </a:prstGeom>
          <a:noFill/>
        </p:spPr>
        <p:txBody>
          <a:bodyPr wrap="none" rtlCol="0">
            <a:spAutoFit/>
          </a:bodyPr>
          <a:lstStyle/>
          <a:p>
            <a:r>
              <a:rPr lang="en-US" sz="2800" dirty="0">
                <a:latin typeface="Calibri Light" panose="020F0302020204030204" pitchFamily="34" charset="0"/>
                <a:cs typeface="Calibri Light" panose="020F0302020204030204" pitchFamily="34" charset="0"/>
              </a:rPr>
              <a:t>spin movie</a:t>
            </a:r>
          </a:p>
        </p:txBody>
      </p:sp>
      <p:pic>
        <p:nvPicPr>
          <p:cNvPr id="6" name="Picture 5">
            <a:extLst>
              <a:ext uri="{FF2B5EF4-FFF2-40B4-BE49-F238E27FC236}">
                <a16:creationId xmlns:a16="http://schemas.microsoft.com/office/drawing/2014/main" id="{485369E7-D231-7162-3081-6C7E00FBB696}"/>
              </a:ext>
            </a:extLst>
          </p:cNvPr>
          <p:cNvPicPr>
            <a:picLocks noChangeAspect="1"/>
          </p:cNvPicPr>
          <p:nvPr/>
        </p:nvPicPr>
        <p:blipFill>
          <a:blip r:embed="rId4"/>
          <a:stretch>
            <a:fillRect/>
          </a:stretch>
        </p:blipFill>
        <p:spPr>
          <a:xfrm>
            <a:off x="6594875" y="3690610"/>
            <a:ext cx="4208081" cy="2577450"/>
          </a:xfrm>
          <a:prstGeom prst="rect">
            <a:avLst/>
          </a:prstGeom>
        </p:spPr>
      </p:pic>
    </p:spTree>
    <p:extLst>
      <p:ext uri="{BB962C8B-B14F-4D97-AF65-F5344CB8AC3E}">
        <p14:creationId xmlns:p14="http://schemas.microsoft.com/office/powerpoint/2010/main" val="443137788"/>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6F1D84-CCB2-2280-2892-8746B6724F24}"/>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9BAC8996-D2E2-B40A-B508-EDF158303906}"/>
              </a:ext>
            </a:extLst>
          </p:cNvPr>
          <p:cNvSpPr>
            <a:spLocks noGrp="1"/>
          </p:cNvSpPr>
          <p:nvPr>
            <p:ph type="title"/>
          </p:nvPr>
        </p:nvSpPr>
        <p:spPr>
          <a:xfrm>
            <a:off x="838200" y="365125"/>
            <a:ext cx="10515600" cy="670461"/>
          </a:xfrm>
        </p:spPr>
        <p:txBody>
          <a:bodyPr>
            <a:normAutofit/>
          </a:bodyPr>
          <a:lstStyle/>
          <a:p>
            <a:r>
              <a:rPr lang="en-US" sz="3200" dirty="0">
                <a:latin typeface="Calibri" panose="020F0502020204030204" pitchFamily="34" charset="0"/>
                <a:cs typeface="Calibri" panose="020F0502020204030204" pitchFamily="34" charset="0"/>
              </a:rPr>
              <a:t>Command lines in </a:t>
            </a:r>
            <a:r>
              <a:rPr lang="en-US" sz="3200" dirty="0" err="1">
                <a:latin typeface="Calibri" panose="020F0502020204030204" pitchFamily="34" charset="0"/>
                <a:cs typeface="Calibri" panose="020F0502020204030204" pitchFamily="34" charset="0"/>
              </a:rPr>
              <a:t>chimeraX</a:t>
            </a:r>
            <a:endParaRPr lang="en-US" sz="3200" dirty="0">
              <a:latin typeface="Calibri" panose="020F0502020204030204" pitchFamily="34" charset="0"/>
              <a:cs typeface="Calibri" panose="020F0502020204030204" pitchFamily="34" charset="0"/>
            </a:endParaRPr>
          </a:p>
        </p:txBody>
      </p:sp>
      <p:sp>
        <p:nvSpPr>
          <p:cNvPr id="4" name="TextBox 3">
            <a:extLst>
              <a:ext uri="{FF2B5EF4-FFF2-40B4-BE49-F238E27FC236}">
                <a16:creationId xmlns:a16="http://schemas.microsoft.com/office/drawing/2014/main" id="{C4FE62FB-6E7A-3481-2034-B5A24D5FA8DD}"/>
              </a:ext>
            </a:extLst>
          </p:cNvPr>
          <p:cNvSpPr txBox="1"/>
          <p:nvPr/>
        </p:nvSpPr>
        <p:spPr>
          <a:xfrm>
            <a:off x="4969730" y="1196951"/>
            <a:ext cx="2252540" cy="1477328"/>
          </a:xfrm>
          <a:prstGeom prst="rect">
            <a:avLst/>
          </a:prstGeom>
          <a:noFill/>
          <a:ln>
            <a:solidFill>
              <a:schemeClr val="tx2">
                <a:lumMod val="75000"/>
                <a:lumOff val="25000"/>
              </a:schemeClr>
            </a:solidFill>
          </a:ln>
        </p:spPr>
        <p:txBody>
          <a:bodyPr wrap="none" rtlCol="0">
            <a:spAutoFit/>
          </a:bodyPr>
          <a:lstStyle/>
          <a:p>
            <a:pPr>
              <a:buNone/>
            </a:pPr>
            <a:r>
              <a:rPr lang="en-US" b="1" dirty="0">
                <a:latin typeface="Courier New" panose="02070309020205020404" pitchFamily="49" charset="0"/>
                <a:cs typeface="Courier New" panose="02070309020205020404" pitchFamily="49" charset="0"/>
              </a:rPr>
              <a:t>hide atoms</a:t>
            </a:r>
          </a:p>
          <a:p>
            <a:pPr>
              <a:buNone/>
            </a:pPr>
            <a:r>
              <a:rPr lang="en-US" dirty="0">
                <a:latin typeface="Courier New" panose="02070309020205020404" pitchFamily="49" charset="0"/>
                <a:cs typeface="Courier New" panose="02070309020205020404" pitchFamily="49" charset="0"/>
              </a:rPr>
              <a:t>style #1 ribbon</a:t>
            </a:r>
          </a:p>
          <a:p>
            <a:pPr>
              <a:buNone/>
            </a:pPr>
            <a:r>
              <a:rPr lang="en-US" dirty="0">
                <a:latin typeface="Courier New" panose="02070309020205020404" pitchFamily="49" charset="0"/>
                <a:cs typeface="Courier New" panose="02070309020205020404" pitchFamily="49" charset="0"/>
              </a:rPr>
              <a:t>color #1 tan</a:t>
            </a:r>
          </a:p>
          <a:p>
            <a:pPr>
              <a:buNone/>
            </a:pPr>
            <a:r>
              <a:rPr lang="en-US" dirty="0">
                <a:latin typeface="Courier New" panose="02070309020205020404" pitchFamily="49" charset="0"/>
                <a:cs typeface="Courier New" panose="02070309020205020404" pitchFamily="49" charset="0"/>
              </a:rPr>
              <a:t>style #2 stick</a:t>
            </a:r>
          </a:p>
          <a:p>
            <a:r>
              <a:rPr lang="en-US" dirty="0">
                <a:latin typeface="Courier New" panose="02070309020205020404" pitchFamily="49" charset="0"/>
                <a:cs typeface="Courier New" panose="02070309020205020404" pitchFamily="49" charset="0"/>
              </a:rPr>
              <a:t>color #2 blue</a:t>
            </a:r>
          </a:p>
        </p:txBody>
      </p:sp>
      <p:pic>
        <p:nvPicPr>
          <p:cNvPr id="10" name="Picture 9" descr="A spiraling spirals of a device&#10;&#10;AI-generated content may be incorrect.">
            <a:extLst>
              <a:ext uri="{FF2B5EF4-FFF2-40B4-BE49-F238E27FC236}">
                <a16:creationId xmlns:a16="http://schemas.microsoft.com/office/drawing/2014/main" id="{FAA43AC5-7E87-939C-0720-51D580069A7C}"/>
              </a:ext>
            </a:extLst>
          </p:cNvPr>
          <p:cNvPicPr>
            <a:picLocks noChangeAspect="1"/>
          </p:cNvPicPr>
          <p:nvPr/>
        </p:nvPicPr>
        <p:blipFill>
          <a:blip r:embed="rId3"/>
          <a:stretch>
            <a:fillRect/>
          </a:stretch>
        </p:blipFill>
        <p:spPr>
          <a:xfrm>
            <a:off x="6477946" y="2862538"/>
            <a:ext cx="4433768" cy="3109523"/>
          </a:xfrm>
          <a:prstGeom prst="rect">
            <a:avLst/>
          </a:prstGeom>
        </p:spPr>
      </p:pic>
      <p:pic>
        <p:nvPicPr>
          <p:cNvPr id="12" name="Picture 11" descr="A dna chain with colorful strands&#10;&#10;AI-generated content may be incorrect.">
            <a:extLst>
              <a:ext uri="{FF2B5EF4-FFF2-40B4-BE49-F238E27FC236}">
                <a16:creationId xmlns:a16="http://schemas.microsoft.com/office/drawing/2014/main" id="{DE17EA50-BEC9-860A-EFC5-50D5ADFFC1CA}"/>
              </a:ext>
            </a:extLst>
          </p:cNvPr>
          <p:cNvPicPr>
            <a:picLocks noChangeAspect="1"/>
          </p:cNvPicPr>
          <p:nvPr/>
        </p:nvPicPr>
        <p:blipFill>
          <a:blip r:embed="rId4"/>
          <a:stretch>
            <a:fillRect/>
          </a:stretch>
        </p:blipFill>
        <p:spPr>
          <a:xfrm>
            <a:off x="1137141" y="2862538"/>
            <a:ext cx="4493641" cy="3109523"/>
          </a:xfrm>
          <a:prstGeom prst="rect">
            <a:avLst/>
          </a:prstGeom>
        </p:spPr>
      </p:pic>
    </p:spTree>
    <p:extLst>
      <p:ext uri="{BB962C8B-B14F-4D97-AF65-F5344CB8AC3E}">
        <p14:creationId xmlns:p14="http://schemas.microsoft.com/office/powerpoint/2010/main" val="602665551"/>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DF84804-A73F-B9EC-FF65-A9E7551F5F89}"/>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A332BDAC-C781-DFD9-ABA9-89FAEA106E55}"/>
              </a:ext>
            </a:extLst>
          </p:cNvPr>
          <p:cNvSpPr>
            <a:spLocks noGrp="1"/>
          </p:cNvSpPr>
          <p:nvPr>
            <p:ph type="title"/>
          </p:nvPr>
        </p:nvSpPr>
        <p:spPr>
          <a:xfrm>
            <a:off x="838200" y="365125"/>
            <a:ext cx="10515600" cy="670461"/>
          </a:xfrm>
        </p:spPr>
        <p:txBody>
          <a:bodyPr>
            <a:normAutofit/>
          </a:bodyPr>
          <a:lstStyle/>
          <a:p>
            <a:r>
              <a:rPr lang="en-US" sz="3200" dirty="0">
                <a:latin typeface="Calibri" panose="020F0502020204030204" pitchFamily="34" charset="0"/>
                <a:cs typeface="Calibri" panose="020F0502020204030204" pitchFamily="34" charset="0"/>
              </a:rPr>
              <a:t>Several points</a:t>
            </a:r>
          </a:p>
        </p:txBody>
      </p:sp>
      <p:sp>
        <p:nvSpPr>
          <p:cNvPr id="3" name="Content Placeholder 2">
            <a:extLst>
              <a:ext uri="{FF2B5EF4-FFF2-40B4-BE49-F238E27FC236}">
                <a16:creationId xmlns:a16="http://schemas.microsoft.com/office/drawing/2014/main" id="{5C916E6F-A363-EB09-5B00-CBADA4CA82D3}"/>
              </a:ext>
            </a:extLst>
          </p:cNvPr>
          <p:cNvSpPr>
            <a:spLocks noGrp="1"/>
          </p:cNvSpPr>
          <p:nvPr>
            <p:ph idx="1"/>
          </p:nvPr>
        </p:nvSpPr>
        <p:spPr>
          <a:xfrm>
            <a:off x="838200" y="1136579"/>
            <a:ext cx="10515600" cy="5195093"/>
          </a:xfrm>
        </p:spPr>
        <p:txBody>
          <a:bodyPr>
            <a:noAutofit/>
          </a:bodyPr>
          <a:lstStyle/>
          <a:p>
            <a:pPr algn="l"/>
            <a:r>
              <a:rPr lang="en-US" sz="2400" dirty="0">
                <a:solidFill>
                  <a:srgbClr val="1A1C1A"/>
                </a:solidFill>
                <a:effectLst/>
                <a:latin typeface="Calibri Light" panose="020F0302020204030204" pitchFamily="34" charset="0"/>
                <a:cs typeface="Calibri Light" panose="020F0302020204030204" pitchFamily="34" charset="0"/>
              </a:rPr>
              <a:t>AlphaFold2’s local confidence metric (</a:t>
            </a:r>
            <a:r>
              <a:rPr lang="en-US" sz="2400" dirty="0" err="1">
                <a:solidFill>
                  <a:srgbClr val="1A1C1A"/>
                </a:solidFill>
                <a:effectLst/>
                <a:latin typeface="Calibri Light" panose="020F0302020204030204" pitchFamily="34" charset="0"/>
                <a:cs typeface="Calibri Light" panose="020F0302020204030204" pitchFamily="34" charset="0"/>
              </a:rPr>
              <a:t>pLDDT</a:t>
            </a:r>
            <a:r>
              <a:rPr lang="en-US" sz="2400" dirty="0">
                <a:solidFill>
                  <a:srgbClr val="1A1C1A"/>
                </a:solidFill>
                <a:effectLst/>
                <a:latin typeface="Calibri Light" panose="020F0302020204030204" pitchFamily="34" charset="0"/>
                <a:cs typeface="Calibri Light" panose="020F0302020204030204" pitchFamily="34" charset="0"/>
              </a:rPr>
              <a:t>) exhibits a strong correlation with intrinsic disorder, making AlphaFold a state-of-the-art tool for identification of the disordered regions (</a:t>
            </a:r>
            <a:r>
              <a:rPr lang="en-US" sz="2400" dirty="0">
                <a:solidFill>
                  <a:srgbClr val="FF0000"/>
                </a:solidFill>
                <a:effectLst/>
                <a:latin typeface="Calibri Light" panose="020F0302020204030204" pitchFamily="34" charset="0"/>
                <a:cs typeface="Calibri Light" panose="020F0302020204030204" pitchFamily="34" charset="0"/>
              </a:rPr>
              <a:t>dynamic regions or structurally unstable regions?</a:t>
            </a:r>
            <a:r>
              <a:rPr lang="en-US" sz="2400" dirty="0">
                <a:solidFill>
                  <a:srgbClr val="1A1C1A"/>
                </a:solidFill>
                <a:effectLst/>
                <a:latin typeface="Calibri Light" panose="020F0302020204030204" pitchFamily="34" charset="0"/>
                <a:cs typeface="Calibri Light" panose="020F0302020204030204" pitchFamily="34" charset="0"/>
              </a:rPr>
              <a:t>).</a:t>
            </a:r>
          </a:p>
          <a:p>
            <a:r>
              <a:rPr lang="en-US" sz="2400" b="1" dirty="0">
                <a:latin typeface="Calibri Light" panose="020F0302020204030204" pitchFamily="34" charset="0"/>
                <a:cs typeface="Calibri Light" panose="020F0302020204030204" pitchFamily="34" charset="0"/>
              </a:rPr>
              <a:t>AlphaFold is not sensitive to point mutations that change a single residue.</a:t>
            </a:r>
            <a:r>
              <a:rPr lang="en-US" sz="2400" dirty="0">
                <a:latin typeface="Calibri Light" panose="020F0302020204030204" pitchFamily="34" charset="0"/>
                <a:cs typeface="Calibri Light" panose="020F0302020204030204" pitchFamily="34" charset="0"/>
              </a:rPr>
              <a:t> AlphaFold2 is also less accurate at predicting the structures associated with highly variable sequences, such as those of immune system molecules like antibodies. </a:t>
            </a:r>
          </a:p>
          <a:p>
            <a:r>
              <a:rPr lang="en-US" sz="2400" dirty="0">
                <a:latin typeface="Calibri Light" panose="020F0302020204030204" pitchFamily="34" charset="0"/>
                <a:cs typeface="Calibri Light" panose="020F0302020204030204" pitchFamily="34" charset="0"/>
              </a:rPr>
              <a:t>AlphaFold2 struggles to predict the structures of </a:t>
            </a:r>
            <a:r>
              <a:rPr lang="en-US" sz="2400" b="1" dirty="0">
                <a:latin typeface="Calibri Light" panose="020F0302020204030204" pitchFamily="34" charset="0"/>
                <a:cs typeface="Calibri Light" panose="020F0302020204030204" pitchFamily="34" charset="0"/>
              </a:rPr>
              <a:t>“orphan” proteins </a:t>
            </a:r>
            <a:r>
              <a:rPr lang="en-US" sz="2400" dirty="0">
                <a:latin typeface="Calibri Light" panose="020F0302020204030204" pitchFamily="34" charset="0"/>
                <a:cs typeface="Calibri Light" panose="020F0302020204030204" pitchFamily="34" charset="0"/>
              </a:rPr>
              <a:t>– those with few close relatives – as it works by deriving relationships between protein sequences. On the other hand, this methodological choice means AlphaFold2 can often predict protein structure, even if there are no known related structures in the PDB, provided a sequence has thousands of relatives.</a:t>
            </a:r>
          </a:p>
          <a:p>
            <a:r>
              <a:rPr lang="en-US" sz="2400" dirty="0">
                <a:solidFill>
                  <a:srgbClr val="1A1C1A"/>
                </a:solidFill>
                <a:effectLst/>
                <a:latin typeface="Calibri Light" panose="020F0302020204030204" pitchFamily="34" charset="0"/>
                <a:cs typeface="Calibri Light" panose="020F0302020204030204" pitchFamily="34" charset="0"/>
              </a:rPr>
              <a:t>Proteins undergo structural changes when they perform their functions. By default, AlphaFold2 does not capture such conformational changes, as it was designed to predict </a:t>
            </a:r>
            <a:r>
              <a:rPr lang="en-US" sz="2400" b="1" dirty="0">
                <a:solidFill>
                  <a:srgbClr val="1A1C1A"/>
                </a:solidFill>
                <a:effectLst/>
                <a:latin typeface="Calibri Light" panose="020F0302020204030204" pitchFamily="34" charset="0"/>
                <a:cs typeface="Calibri Light" panose="020F0302020204030204" pitchFamily="34" charset="0"/>
              </a:rPr>
              <a:t>static structures</a:t>
            </a:r>
            <a:r>
              <a:rPr lang="en-US" sz="2400" dirty="0">
                <a:solidFill>
                  <a:srgbClr val="1A1C1A"/>
                </a:solidFill>
                <a:effectLst/>
                <a:latin typeface="Calibri Light" panose="020F0302020204030204" pitchFamily="34" charset="0"/>
                <a:cs typeface="Calibri Light" panose="020F0302020204030204" pitchFamily="34" charset="0"/>
              </a:rPr>
              <a:t>, i.e. structural snapshots. </a:t>
            </a:r>
            <a:endParaRPr lang="en-US" sz="2400" dirty="0">
              <a:latin typeface="Calibri Light" panose="020F0302020204030204" pitchFamily="34" charset="0"/>
              <a:cs typeface="Calibri Light" panose="020F0302020204030204" pitchFamily="34" charset="0"/>
            </a:endParaRPr>
          </a:p>
        </p:txBody>
      </p:sp>
    </p:spTree>
    <p:extLst>
      <p:ext uri="{BB962C8B-B14F-4D97-AF65-F5344CB8AC3E}">
        <p14:creationId xmlns:p14="http://schemas.microsoft.com/office/powerpoint/2010/main" val="195829082"/>
      </p:ext>
    </p:extLst>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show="0">
  <p:cSld>
    <p:spTree>
      <p:nvGrpSpPr>
        <p:cNvPr id="1" name="">
          <a:extLst>
            <a:ext uri="{FF2B5EF4-FFF2-40B4-BE49-F238E27FC236}">
              <a16:creationId xmlns:a16="http://schemas.microsoft.com/office/drawing/2014/main" id="{8EA529A9-5116-87CF-608E-FD62E5568672}"/>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5F1BBEE2-7CFC-6F1A-315A-85D1AC4C9B82}"/>
              </a:ext>
            </a:extLst>
          </p:cNvPr>
          <p:cNvSpPr>
            <a:spLocks noGrp="1"/>
          </p:cNvSpPr>
          <p:nvPr>
            <p:ph type="title"/>
          </p:nvPr>
        </p:nvSpPr>
        <p:spPr>
          <a:xfrm>
            <a:off x="838200" y="365125"/>
            <a:ext cx="10515600" cy="670461"/>
          </a:xfrm>
        </p:spPr>
        <p:txBody>
          <a:bodyPr>
            <a:normAutofit/>
          </a:bodyPr>
          <a:lstStyle/>
          <a:p>
            <a:r>
              <a:rPr lang="en-US" sz="3200" dirty="0" err="1">
                <a:latin typeface="Calibri" panose="020F0502020204030204" pitchFamily="34" charset="0"/>
                <a:cs typeface="Calibri" panose="020F0502020204030204" pitchFamily="34" charset="0"/>
              </a:rPr>
              <a:t>Evoformer</a:t>
            </a:r>
            <a:r>
              <a:rPr lang="en-US" sz="3200" dirty="0">
                <a:latin typeface="Calibri" panose="020F0502020204030204" pitchFamily="34" charset="0"/>
                <a:cs typeface="Calibri" panose="020F0502020204030204" pitchFamily="34" charset="0"/>
              </a:rPr>
              <a:t> – neural network architecture</a:t>
            </a:r>
          </a:p>
        </p:txBody>
      </p:sp>
      <p:pic>
        <p:nvPicPr>
          <p:cNvPr id="5" name="Content Placeholder 4" descr="A diagram of a diagram&#10;&#10;Description automatically generated">
            <a:extLst>
              <a:ext uri="{FF2B5EF4-FFF2-40B4-BE49-F238E27FC236}">
                <a16:creationId xmlns:a16="http://schemas.microsoft.com/office/drawing/2014/main" id="{0EE42FFE-08C2-E15D-9DBF-B238C4DD8B12}"/>
              </a:ext>
            </a:extLst>
          </p:cNvPr>
          <p:cNvPicPr>
            <a:picLocks noGrp="1" noChangeAspect="1"/>
          </p:cNvPicPr>
          <p:nvPr>
            <p:ph idx="1"/>
          </p:nvPr>
        </p:nvPicPr>
        <p:blipFill>
          <a:blip r:embed="rId2"/>
          <a:stretch>
            <a:fillRect/>
          </a:stretch>
        </p:blipFill>
        <p:spPr>
          <a:xfrm>
            <a:off x="393422" y="1861879"/>
            <a:ext cx="11405156" cy="3134241"/>
          </a:xfrm>
        </p:spPr>
      </p:pic>
    </p:spTree>
    <p:extLst>
      <p:ext uri="{BB962C8B-B14F-4D97-AF65-F5344CB8AC3E}">
        <p14:creationId xmlns:p14="http://schemas.microsoft.com/office/powerpoint/2010/main" val="3270123059"/>
      </p:ext>
    </p:extLst>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show="0">
  <p:cSld>
    <p:spTree>
      <p:nvGrpSpPr>
        <p:cNvPr id="1" name="">
          <a:extLst>
            <a:ext uri="{FF2B5EF4-FFF2-40B4-BE49-F238E27FC236}">
              <a16:creationId xmlns:a16="http://schemas.microsoft.com/office/drawing/2014/main" id="{E7D03C39-E697-EEAD-AC73-3F4146D08ACC}"/>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65F3EC9-D5E3-69EC-A340-DCB6D0990882}"/>
              </a:ext>
            </a:extLst>
          </p:cNvPr>
          <p:cNvSpPr>
            <a:spLocks noGrp="1"/>
          </p:cNvSpPr>
          <p:nvPr>
            <p:ph type="title"/>
          </p:nvPr>
        </p:nvSpPr>
        <p:spPr>
          <a:xfrm>
            <a:off x="838200" y="480454"/>
            <a:ext cx="10826578" cy="670461"/>
          </a:xfrm>
        </p:spPr>
        <p:txBody>
          <a:bodyPr>
            <a:normAutofit/>
          </a:bodyPr>
          <a:lstStyle/>
          <a:p>
            <a:pPr algn="ctr"/>
            <a:r>
              <a:rPr lang="en-US" sz="3200" dirty="0">
                <a:latin typeface="Calibri" panose="020F0502020204030204" pitchFamily="34" charset="0"/>
                <a:cs typeface="Calibri" panose="020F0502020204030204" pitchFamily="34" charset="0"/>
              </a:rPr>
              <a:t>protein interaction</a:t>
            </a:r>
          </a:p>
        </p:txBody>
      </p:sp>
      <p:sp>
        <p:nvSpPr>
          <p:cNvPr id="9" name="TextBox 8">
            <a:extLst>
              <a:ext uri="{FF2B5EF4-FFF2-40B4-BE49-F238E27FC236}">
                <a16:creationId xmlns:a16="http://schemas.microsoft.com/office/drawing/2014/main" id="{EA73BE4A-B876-EC8E-FAFD-3A03B0390EFD}"/>
              </a:ext>
            </a:extLst>
          </p:cNvPr>
          <p:cNvSpPr txBox="1"/>
          <p:nvPr/>
        </p:nvSpPr>
        <p:spPr>
          <a:xfrm>
            <a:off x="1621722" y="4754181"/>
            <a:ext cx="9288257" cy="1938992"/>
          </a:xfrm>
          <a:prstGeom prst="rect">
            <a:avLst/>
          </a:prstGeom>
          <a:noFill/>
        </p:spPr>
        <p:txBody>
          <a:bodyPr wrap="square">
            <a:spAutoFit/>
          </a:bodyPr>
          <a:lstStyle/>
          <a:p>
            <a:r>
              <a:rPr lang="en-US" sz="2400" dirty="0"/>
              <a:t>An enzyme protein (blue), an ion (yellow sphere) and simple sugars (yellow), along with the true structure (gray).</a:t>
            </a:r>
          </a:p>
          <a:p>
            <a:endParaRPr lang="en-US" sz="2400" dirty="0"/>
          </a:p>
          <a:p>
            <a:r>
              <a:rPr lang="en-US" sz="2400" dirty="0"/>
              <a:t>This enzyme is found in a soil-borne fungus (</a:t>
            </a:r>
            <a:r>
              <a:rPr lang="en-US" sz="2400" i="1" dirty="0"/>
              <a:t>Verticillium </a:t>
            </a:r>
            <a:r>
              <a:rPr lang="en-US" sz="2400" i="1" dirty="0" err="1"/>
              <a:t>dahliae</a:t>
            </a:r>
            <a:r>
              <a:rPr lang="en-US" sz="2400" dirty="0"/>
              <a:t>) that damages a wide range of plants.</a:t>
            </a:r>
          </a:p>
        </p:txBody>
      </p:sp>
      <p:pic>
        <p:nvPicPr>
          <p:cNvPr id="11" name="AFS-anim-7BBV">
            <a:hlinkClick r:id="" action="ppaction://media"/>
            <a:extLst>
              <a:ext uri="{FF2B5EF4-FFF2-40B4-BE49-F238E27FC236}">
                <a16:creationId xmlns:a16="http://schemas.microsoft.com/office/drawing/2014/main" id="{F5F3CB30-B95E-AECC-39A1-7733B04F537D}"/>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2949931" y="1039929"/>
            <a:ext cx="6603115" cy="3714252"/>
          </a:xfrm>
          <a:prstGeom prst="rect">
            <a:avLst/>
          </a:prstGeom>
        </p:spPr>
      </p:pic>
      <p:sp>
        <p:nvSpPr>
          <p:cNvPr id="13" name="TextBox 12">
            <a:extLst>
              <a:ext uri="{FF2B5EF4-FFF2-40B4-BE49-F238E27FC236}">
                <a16:creationId xmlns:a16="http://schemas.microsoft.com/office/drawing/2014/main" id="{AA8DBBF7-1147-0420-89F5-C5ADB44A3C5F}"/>
              </a:ext>
            </a:extLst>
          </p:cNvPr>
          <p:cNvSpPr txBox="1"/>
          <p:nvPr/>
        </p:nvSpPr>
        <p:spPr>
          <a:xfrm>
            <a:off x="7432118" y="4489651"/>
            <a:ext cx="5383442" cy="215444"/>
          </a:xfrm>
          <a:prstGeom prst="rect">
            <a:avLst/>
          </a:prstGeom>
          <a:noFill/>
        </p:spPr>
        <p:txBody>
          <a:bodyPr wrap="square">
            <a:spAutoFit/>
          </a:bodyPr>
          <a:lstStyle/>
          <a:p>
            <a:r>
              <a:rPr lang="en-US" sz="800" dirty="0"/>
              <a:t>https://</a:t>
            </a:r>
            <a:r>
              <a:rPr lang="en-US" sz="800" dirty="0" err="1"/>
              <a:t>blog.google</a:t>
            </a:r>
            <a:r>
              <a:rPr lang="en-US" sz="800" dirty="0"/>
              <a:t>/technology/ai/google-deepmind-isomorphic-alphafold-3-ai-model/#life-molecules</a:t>
            </a:r>
          </a:p>
        </p:txBody>
      </p:sp>
    </p:spTree>
    <p:extLst>
      <p:ext uri="{BB962C8B-B14F-4D97-AF65-F5344CB8AC3E}">
        <p14:creationId xmlns:p14="http://schemas.microsoft.com/office/powerpoint/2010/main" val="205637917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9500" fill="hold"/>
                                        <p:tgtEl>
                                          <p:spTgt spid="11"/>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11"/>
                </p:tgtEl>
              </p:cMediaNode>
            </p:video>
            <p:seq concurrent="1" nextAc="seek">
              <p:cTn id="8" restart="whenNotActive" fill="hold" evtFilter="cancelBubble" nodeType="interactiveSeq">
                <p:stCondLst>
                  <p:cond evt="onClick" delay="0">
                    <p:tgtEl>
                      <p:spTgt spid="11"/>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11"/>
                                        </p:tgtEl>
                                      </p:cBhvr>
                                    </p:cmd>
                                  </p:childTnLst>
                                </p:cTn>
                              </p:par>
                            </p:childTnLst>
                          </p:cTn>
                        </p:par>
                      </p:childTnLst>
                    </p:cTn>
                  </p:par>
                </p:childTnLst>
              </p:cTn>
              <p:nextCondLst>
                <p:cond evt="onClick" delay="0">
                  <p:tgtEl>
                    <p:spTgt spid="11"/>
                  </p:tgtEl>
                </p:cond>
              </p:nextCondLst>
            </p:seq>
          </p:childTnLst>
        </p:cTn>
      </p:par>
    </p:tnLst>
  </p:timing>
</p:sld>
</file>

<file path=ppt/slides/slide36.xml><?xml version="1.0" encoding="utf-8"?>
<p:sld xmlns:a="http://schemas.openxmlformats.org/drawingml/2006/main" xmlns:r="http://schemas.openxmlformats.org/officeDocument/2006/relationships" xmlns:p="http://schemas.openxmlformats.org/presentationml/2006/main" show="0">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8D743D-BD0C-993B-DDFC-4179D18077CD}"/>
              </a:ext>
            </a:extLst>
          </p:cNvPr>
          <p:cNvSpPr>
            <a:spLocks noGrp="1"/>
          </p:cNvSpPr>
          <p:nvPr>
            <p:ph type="title"/>
          </p:nvPr>
        </p:nvSpPr>
        <p:spPr>
          <a:xfrm>
            <a:off x="838200" y="365125"/>
            <a:ext cx="10515600" cy="761926"/>
          </a:xfrm>
        </p:spPr>
        <p:txBody>
          <a:bodyPr>
            <a:normAutofit/>
          </a:bodyPr>
          <a:lstStyle/>
          <a:p>
            <a:r>
              <a:rPr lang="en-US" sz="3200" dirty="0" err="1"/>
              <a:t>Miniprot</a:t>
            </a:r>
            <a:r>
              <a:rPr lang="en-US" sz="3200" dirty="0"/>
              <a:t> algorithm overview</a:t>
            </a:r>
          </a:p>
        </p:txBody>
      </p:sp>
      <p:sp>
        <p:nvSpPr>
          <p:cNvPr id="3" name="Content Placeholder 2">
            <a:extLst>
              <a:ext uri="{FF2B5EF4-FFF2-40B4-BE49-F238E27FC236}">
                <a16:creationId xmlns:a16="http://schemas.microsoft.com/office/drawing/2014/main" id="{BCF00E4E-8721-2FBC-4485-BCF909E3796F}"/>
              </a:ext>
            </a:extLst>
          </p:cNvPr>
          <p:cNvSpPr>
            <a:spLocks noGrp="1"/>
          </p:cNvSpPr>
          <p:nvPr>
            <p:ph idx="1"/>
          </p:nvPr>
        </p:nvSpPr>
        <p:spPr>
          <a:xfrm>
            <a:off x="838200" y="1332614"/>
            <a:ext cx="10515600" cy="4773465"/>
          </a:xfrm>
        </p:spPr>
        <p:txBody>
          <a:bodyPr>
            <a:normAutofit fontScale="70000" lnSpcReduction="20000"/>
          </a:bodyPr>
          <a:lstStyle/>
          <a:p>
            <a:pPr algn="l">
              <a:lnSpc>
                <a:spcPct val="120000"/>
              </a:lnSpc>
              <a:buFont typeface="+mj-lt"/>
              <a:buAutoNum type="arabicPeriod"/>
            </a:pPr>
            <a:r>
              <a:rPr lang="en-US" b="0" i="0" dirty="0">
                <a:solidFill>
                  <a:srgbClr val="1F2328"/>
                </a:solidFill>
                <a:effectLst/>
                <a:latin typeface="Calibri" panose="020F0502020204030204" pitchFamily="34" charset="0"/>
                <a:cs typeface="Calibri" panose="020F0502020204030204" pitchFamily="34" charset="0"/>
              </a:rPr>
              <a:t>Translate the reference genome to amino acids in six phases and filter out ORFs shorter than 45bp. Reduce 20 amino acids to 13 distinct integers and extract random open </a:t>
            </a:r>
            <a:r>
              <a:rPr lang="en-US" b="0" i="0" dirty="0" err="1">
                <a:solidFill>
                  <a:srgbClr val="1F2328"/>
                </a:solidFill>
                <a:effectLst/>
                <a:latin typeface="Calibri" panose="020F0502020204030204" pitchFamily="34" charset="0"/>
                <a:cs typeface="Calibri" panose="020F0502020204030204" pitchFamily="34" charset="0"/>
              </a:rPr>
              <a:t>syncmers</a:t>
            </a:r>
            <a:r>
              <a:rPr lang="en-US" b="0" i="0" dirty="0">
                <a:solidFill>
                  <a:srgbClr val="1F2328"/>
                </a:solidFill>
                <a:effectLst/>
                <a:latin typeface="Calibri" panose="020F0502020204030204" pitchFamily="34" charset="0"/>
                <a:cs typeface="Calibri" panose="020F0502020204030204" pitchFamily="34" charset="0"/>
              </a:rPr>
              <a:t> of 6aa in length. By default, </a:t>
            </a:r>
            <a:r>
              <a:rPr lang="en-US" b="0" i="0" dirty="0" err="1">
                <a:solidFill>
                  <a:srgbClr val="1F2328"/>
                </a:solidFill>
                <a:effectLst/>
                <a:latin typeface="Calibri" panose="020F0502020204030204" pitchFamily="34" charset="0"/>
                <a:cs typeface="Calibri" panose="020F0502020204030204" pitchFamily="34" charset="0"/>
              </a:rPr>
              <a:t>miniprot</a:t>
            </a:r>
            <a:r>
              <a:rPr lang="en-US" b="0" i="0" dirty="0">
                <a:solidFill>
                  <a:srgbClr val="1F2328"/>
                </a:solidFill>
                <a:effectLst/>
                <a:latin typeface="Calibri" panose="020F0502020204030204" pitchFamily="34" charset="0"/>
                <a:cs typeface="Calibri" panose="020F0502020204030204" pitchFamily="34" charset="0"/>
              </a:rPr>
              <a:t> selects 20% of 6-mers in average. For a reduced 6-mer at reference position x, keep the 6-mer and floor(x/256) in a dense hash table. This concludes the indexing step.</a:t>
            </a:r>
          </a:p>
          <a:p>
            <a:pPr algn="l">
              <a:lnSpc>
                <a:spcPct val="120000"/>
              </a:lnSpc>
              <a:buFont typeface="+mj-lt"/>
              <a:buAutoNum type="arabicPeriod"/>
            </a:pPr>
            <a:r>
              <a:rPr lang="en-US" b="0" i="0" dirty="0">
                <a:solidFill>
                  <a:srgbClr val="1F2328"/>
                </a:solidFill>
                <a:effectLst/>
                <a:latin typeface="Calibri" panose="020F0502020204030204" pitchFamily="34" charset="0"/>
                <a:cs typeface="Calibri" panose="020F0502020204030204" pitchFamily="34" charset="0"/>
              </a:rPr>
              <a:t>Given a protein sequence as query, extract 6-mer </a:t>
            </a:r>
            <a:r>
              <a:rPr lang="en-US" b="0" i="0" dirty="0" err="1">
                <a:solidFill>
                  <a:srgbClr val="1F2328"/>
                </a:solidFill>
                <a:effectLst/>
                <a:latin typeface="Calibri" panose="020F0502020204030204" pitchFamily="34" charset="0"/>
                <a:cs typeface="Calibri" panose="020F0502020204030204" pitchFamily="34" charset="0"/>
              </a:rPr>
              <a:t>syncmers</a:t>
            </a:r>
            <a:r>
              <a:rPr lang="en-US" b="0" i="0" dirty="0">
                <a:solidFill>
                  <a:srgbClr val="1F2328"/>
                </a:solidFill>
                <a:effectLst/>
                <a:latin typeface="Calibri" panose="020F0502020204030204" pitchFamily="34" charset="0"/>
                <a:cs typeface="Calibri" panose="020F0502020204030204" pitchFamily="34" charset="0"/>
              </a:rPr>
              <a:t> on the protein, look up the index for seed matches and apply minimap2-like chaining. This first round of chaining is approximate as the reference positions have been binned during indexing.</a:t>
            </a:r>
          </a:p>
          <a:p>
            <a:pPr algn="l">
              <a:lnSpc>
                <a:spcPct val="120000"/>
              </a:lnSpc>
              <a:buFont typeface="+mj-lt"/>
              <a:buAutoNum type="arabicPeriod"/>
            </a:pPr>
            <a:r>
              <a:rPr lang="en-US" b="0" i="0" dirty="0">
                <a:solidFill>
                  <a:srgbClr val="1F2328"/>
                </a:solidFill>
                <a:effectLst/>
                <a:latin typeface="Calibri" panose="020F0502020204030204" pitchFamily="34" charset="0"/>
                <a:cs typeface="Calibri" panose="020F0502020204030204" pitchFamily="34" charset="0"/>
              </a:rPr>
              <a:t>For each chain in step 2, redo seeding and chaining with sliding 5-mers from both the reference and the protein in the original chain. </a:t>
            </a:r>
            <a:r>
              <a:rPr lang="en-US" b="0" i="0" dirty="0" err="1">
                <a:solidFill>
                  <a:srgbClr val="1F2328"/>
                </a:solidFill>
                <a:effectLst/>
                <a:latin typeface="Calibri" panose="020F0502020204030204" pitchFamily="34" charset="0"/>
                <a:cs typeface="Calibri" panose="020F0502020204030204" pitchFamily="34" charset="0"/>
              </a:rPr>
              <a:t>Miniprot</a:t>
            </a:r>
            <a:r>
              <a:rPr lang="en-US" b="0" i="0" dirty="0">
                <a:solidFill>
                  <a:srgbClr val="1F2328"/>
                </a:solidFill>
                <a:effectLst/>
                <a:latin typeface="Calibri" panose="020F0502020204030204" pitchFamily="34" charset="0"/>
                <a:cs typeface="Calibri" panose="020F0502020204030204" pitchFamily="34" charset="0"/>
              </a:rPr>
              <a:t> uses all reduced 5-mers for this second round of chaining.</a:t>
            </a:r>
          </a:p>
          <a:p>
            <a:pPr algn="l">
              <a:lnSpc>
                <a:spcPct val="120000"/>
              </a:lnSpc>
              <a:buFont typeface="+mj-lt"/>
              <a:buAutoNum type="arabicPeriod"/>
            </a:pPr>
            <a:r>
              <a:rPr lang="en-US" b="0" i="0" dirty="0">
                <a:solidFill>
                  <a:srgbClr val="1F2328"/>
                </a:solidFill>
                <a:effectLst/>
                <a:latin typeface="Calibri" panose="020F0502020204030204" pitchFamily="34" charset="0"/>
                <a:cs typeface="Calibri" panose="020F0502020204030204" pitchFamily="34" charset="0"/>
              </a:rPr>
              <a:t>Choose top 100 (see -N) chains. Filter out anchors around potential introns or long gaps. Perform striped dynamic programming between remaining anchors and also extend from the first or last anchors. This gives the final alignment.</a:t>
            </a:r>
          </a:p>
          <a:p>
            <a:pPr marL="0" indent="0">
              <a:buNone/>
            </a:pPr>
            <a:endParaRPr lang="en-US"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1054688825"/>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89CBFE1-019A-DD47-772E-60052415823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11D09BAA-6FB9-E4D5-EA97-B359F2DD8BF5}"/>
              </a:ext>
            </a:extLst>
          </p:cNvPr>
          <p:cNvSpPr>
            <a:spLocks noGrp="1"/>
          </p:cNvSpPr>
          <p:nvPr>
            <p:ph type="title"/>
          </p:nvPr>
        </p:nvSpPr>
        <p:spPr>
          <a:xfrm>
            <a:off x="667744" y="450899"/>
            <a:ext cx="10515600" cy="825008"/>
          </a:xfrm>
        </p:spPr>
        <p:txBody>
          <a:bodyPr>
            <a:normAutofit/>
          </a:bodyPr>
          <a:lstStyle/>
          <a:p>
            <a:r>
              <a:rPr lang="en-US" sz="3200" dirty="0" err="1">
                <a:latin typeface="Calibri" panose="020F0502020204030204" pitchFamily="34" charset="0"/>
                <a:cs typeface="Calibri" panose="020F0502020204030204" pitchFamily="34" charset="0"/>
                <a:hlinkClick r:id="rId3"/>
              </a:rPr>
              <a:t>miniprot</a:t>
            </a:r>
            <a:r>
              <a:rPr lang="en-US" sz="3200" dirty="0">
                <a:latin typeface="Calibri" panose="020F0502020204030204" pitchFamily="34" charset="0"/>
                <a:cs typeface="Calibri" panose="020F0502020204030204" pitchFamily="34" charset="0"/>
              </a:rPr>
              <a:t> – protein-to-genome aligner</a:t>
            </a:r>
          </a:p>
        </p:txBody>
      </p:sp>
      <p:sp>
        <p:nvSpPr>
          <p:cNvPr id="3" name="Content Placeholder 2">
            <a:extLst>
              <a:ext uri="{FF2B5EF4-FFF2-40B4-BE49-F238E27FC236}">
                <a16:creationId xmlns:a16="http://schemas.microsoft.com/office/drawing/2014/main" id="{BBF029A9-FC85-2465-0C4E-3F62C4684BEB}"/>
              </a:ext>
            </a:extLst>
          </p:cNvPr>
          <p:cNvSpPr>
            <a:spLocks noGrp="1"/>
          </p:cNvSpPr>
          <p:nvPr>
            <p:ph idx="1"/>
          </p:nvPr>
        </p:nvSpPr>
        <p:spPr>
          <a:xfrm>
            <a:off x="786244" y="1538361"/>
            <a:ext cx="10971029" cy="3781277"/>
          </a:xfrm>
        </p:spPr>
        <p:txBody>
          <a:bodyPr>
            <a:normAutofit/>
          </a:bodyPr>
          <a:lstStyle/>
          <a:p>
            <a:pPr>
              <a:lnSpc>
                <a:spcPct val="150000"/>
              </a:lnSpc>
            </a:pPr>
            <a:r>
              <a:rPr lang="en-US" dirty="0">
                <a:solidFill>
                  <a:srgbClr val="404040"/>
                </a:solidFill>
                <a:latin typeface="Calibri" panose="020F0502020204030204" pitchFamily="34" charset="0"/>
                <a:cs typeface="Calibri" panose="020F0502020204030204" pitchFamily="34" charset="0"/>
              </a:rPr>
              <a:t>M</a:t>
            </a:r>
            <a:r>
              <a:rPr lang="en-US" b="0" i="0" dirty="0">
                <a:solidFill>
                  <a:srgbClr val="404040"/>
                </a:solidFill>
                <a:effectLst/>
                <a:latin typeface="Calibri" panose="020F0502020204030204" pitchFamily="34" charset="0"/>
                <a:cs typeface="Calibri" panose="020F0502020204030204" pitchFamily="34" charset="0"/>
              </a:rPr>
              <a:t>aps protein sequences to a genome</a:t>
            </a:r>
          </a:p>
          <a:p>
            <a:pPr algn="l">
              <a:lnSpc>
                <a:spcPct val="150000"/>
              </a:lnSpc>
              <a:spcBef>
                <a:spcPts val="300"/>
              </a:spcBef>
              <a:buFont typeface="Arial" panose="020B0604020202020204" pitchFamily="34" charset="0"/>
              <a:buChar char="•"/>
            </a:pPr>
            <a:r>
              <a:rPr lang="en-US" b="0" i="0" dirty="0">
                <a:solidFill>
                  <a:srgbClr val="404040"/>
                </a:solidFill>
                <a:effectLst/>
                <a:latin typeface="Calibri" panose="020F0502020204030204" pitchFamily="34" charset="0"/>
                <a:cs typeface="Calibri" panose="020F0502020204030204" pitchFamily="34" charset="0"/>
              </a:rPr>
              <a:t>Designed for </a:t>
            </a:r>
            <a:r>
              <a:rPr lang="en-US" b="1" i="0" dirty="0">
                <a:solidFill>
                  <a:srgbClr val="404040"/>
                </a:solidFill>
                <a:effectLst/>
                <a:latin typeface="Calibri" panose="020F0502020204030204" pitchFamily="34" charset="0"/>
                <a:cs typeface="Calibri" panose="020F0502020204030204" pitchFamily="34" charset="0"/>
              </a:rPr>
              <a:t>speed</a:t>
            </a:r>
            <a:r>
              <a:rPr lang="en-US" b="0" i="0" dirty="0">
                <a:solidFill>
                  <a:srgbClr val="404040"/>
                </a:solidFill>
                <a:effectLst/>
                <a:latin typeface="Calibri" panose="020F0502020204030204" pitchFamily="34" charset="0"/>
                <a:cs typeface="Calibri" panose="020F0502020204030204" pitchFamily="34" charset="0"/>
              </a:rPr>
              <a:t> and </a:t>
            </a:r>
            <a:r>
              <a:rPr lang="en-US" b="1" i="0" dirty="0">
                <a:solidFill>
                  <a:srgbClr val="404040"/>
                </a:solidFill>
                <a:effectLst/>
                <a:latin typeface="Calibri" panose="020F0502020204030204" pitchFamily="34" charset="0"/>
                <a:cs typeface="Calibri" panose="020F0502020204030204" pitchFamily="34" charset="0"/>
              </a:rPr>
              <a:t>accuracy</a:t>
            </a:r>
          </a:p>
          <a:p>
            <a:pPr marL="0" indent="0" algn="l">
              <a:spcBef>
                <a:spcPts val="300"/>
              </a:spcBef>
              <a:buNone/>
            </a:pPr>
            <a:r>
              <a:rPr lang="en-US" b="0" i="0" dirty="0">
                <a:solidFill>
                  <a:srgbClr val="404040"/>
                </a:solidFill>
                <a:effectLst/>
                <a:latin typeface="Calibri" panose="020F0502020204030204" pitchFamily="34" charset="0"/>
                <a:cs typeface="Calibri" panose="020F0502020204030204" pitchFamily="34" charset="0"/>
              </a:rPr>
              <a:t>- Handles large genomes efficiently</a:t>
            </a:r>
          </a:p>
          <a:p>
            <a:pPr>
              <a:buNone/>
            </a:pPr>
            <a:endParaRPr lang="en-US" b="0" i="0" dirty="0">
              <a:solidFill>
                <a:srgbClr val="404040"/>
              </a:solidFill>
              <a:effectLst/>
              <a:latin typeface="Calibri" panose="020F0502020204030204" pitchFamily="34" charset="0"/>
              <a:cs typeface="Calibri" panose="020F0502020204030204" pitchFamily="34" charset="0"/>
            </a:endParaRPr>
          </a:p>
          <a:p>
            <a:pPr algn="l">
              <a:lnSpc>
                <a:spcPct val="150000"/>
              </a:lnSpc>
              <a:spcBef>
                <a:spcPts val="300"/>
              </a:spcBef>
              <a:buFont typeface="Arial" panose="020B0604020202020204" pitchFamily="34" charset="0"/>
              <a:buChar char="•"/>
            </a:pPr>
            <a:r>
              <a:rPr lang="en-US" b="0" i="0" dirty="0">
                <a:solidFill>
                  <a:srgbClr val="404040"/>
                </a:solidFill>
                <a:effectLst/>
                <a:latin typeface="Calibri" panose="020F0502020204030204" pitchFamily="34" charset="0"/>
                <a:cs typeface="Calibri" panose="020F0502020204030204" pitchFamily="34" charset="0"/>
              </a:rPr>
              <a:t>Outputs </a:t>
            </a:r>
            <a:r>
              <a:rPr lang="en-US" b="0" i="0" dirty="0">
                <a:solidFill>
                  <a:srgbClr val="1F2328"/>
                </a:solidFill>
                <a:effectLst/>
                <a:latin typeface="Calibri" panose="020F0502020204030204" pitchFamily="34" charset="0"/>
                <a:cs typeface="Calibri" panose="020F0502020204030204" pitchFamily="34" charset="0"/>
              </a:rPr>
              <a:t>the protein PAF format</a:t>
            </a:r>
            <a:r>
              <a:rPr lang="en-US" b="0" i="0" dirty="0">
                <a:solidFill>
                  <a:srgbClr val="404040"/>
                </a:solidFill>
                <a:effectLst/>
                <a:latin typeface="Calibri" panose="020F0502020204030204" pitchFamily="34" charset="0"/>
                <a:cs typeface="Calibri" panose="020F0502020204030204" pitchFamily="34" charset="0"/>
              </a:rPr>
              <a:t>, GFF3, and transcript FASTA</a:t>
            </a:r>
          </a:p>
          <a:p>
            <a:pPr algn="l">
              <a:lnSpc>
                <a:spcPct val="150000"/>
              </a:lnSpc>
              <a:spcBef>
                <a:spcPts val="300"/>
              </a:spcBef>
              <a:buFont typeface="Arial" panose="020B0604020202020204" pitchFamily="34" charset="0"/>
              <a:buChar char="•"/>
            </a:pPr>
            <a:r>
              <a:rPr lang="en-US" b="0" i="0" dirty="0">
                <a:solidFill>
                  <a:srgbClr val="404040"/>
                </a:solidFill>
                <a:effectLst/>
                <a:latin typeface="Calibri" panose="020F0502020204030204" pitchFamily="34" charset="0"/>
                <a:cs typeface="Calibri" panose="020F0502020204030204" pitchFamily="34" charset="0"/>
              </a:rPr>
              <a:t>Minimal dependencies (Good software package!)</a:t>
            </a:r>
            <a:endParaRPr lang="en-US" dirty="0">
              <a:latin typeface="Calibri" panose="020F0502020204030204" pitchFamily="34" charset="0"/>
              <a:cs typeface="Calibri" panose="020F0502020204030204" pitchFamily="34" charset="0"/>
            </a:endParaRPr>
          </a:p>
        </p:txBody>
      </p:sp>
      <p:sp>
        <p:nvSpPr>
          <p:cNvPr id="4" name="TextBox 3">
            <a:extLst>
              <a:ext uri="{FF2B5EF4-FFF2-40B4-BE49-F238E27FC236}">
                <a16:creationId xmlns:a16="http://schemas.microsoft.com/office/drawing/2014/main" id="{12DF85BC-CCE7-6733-90B0-F352F58ED42A}"/>
              </a:ext>
            </a:extLst>
          </p:cNvPr>
          <p:cNvSpPr txBox="1"/>
          <p:nvPr/>
        </p:nvSpPr>
        <p:spPr>
          <a:xfrm>
            <a:off x="900224" y="5836630"/>
            <a:ext cx="8170378" cy="369332"/>
          </a:xfrm>
          <a:prstGeom prst="rect">
            <a:avLst/>
          </a:prstGeom>
          <a:noFill/>
        </p:spPr>
        <p:txBody>
          <a:bodyPr wrap="none" rtlCol="0">
            <a:spAutoFit/>
          </a:bodyPr>
          <a:lstStyle/>
          <a:p>
            <a:r>
              <a:rPr lang="en-US" b="0" i="0" dirty="0">
                <a:solidFill>
                  <a:srgbClr val="59636E"/>
                </a:solidFill>
                <a:effectLst/>
                <a:latin typeface="-apple-system"/>
              </a:rPr>
              <a:t>Li, H. (2023) Protein-to-genome alignment with </a:t>
            </a:r>
            <a:r>
              <a:rPr lang="en-US" b="0" i="0" dirty="0" err="1">
                <a:solidFill>
                  <a:srgbClr val="59636E"/>
                </a:solidFill>
                <a:effectLst/>
                <a:latin typeface="-apple-system"/>
              </a:rPr>
              <a:t>miniprot</a:t>
            </a:r>
            <a:r>
              <a:rPr lang="en-US" b="0" i="0" dirty="0">
                <a:solidFill>
                  <a:srgbClr val="59636E"/>
                </a:solidFill>
                <a:effectLst/>
                <a:latin typeface="-apple-system"/>
              </a:rPr>
              <a:t>. </a:t>
            </a:r>
            <a:r>
              <a:rPr lang="en-US" b="0" i="1" dirty="0">
                <a:solidFill>
                  <a:srgbClr val="59636E"/>
                </a:solidFill>
                <a:effectLst/>
                <a:latin typeface="-apple-system"/>
              </a:rPr>
              <a:t>Bioinformatics</a:t>
            </a:r>
            <a:r>
              <a:rPr lang="en-US" b="0" i="0" dirty="0">
                <a:solidFill>
                  <a:srgbClr val="59636E"/>
                </a:solidFill>
                <a:effectLst/>
                <a:latin typeface="-apple-system"/>
              </a:rPr>
              <a:t>, </a:t>
            </a:r>
            <a:r>
              <a:rPr lang="en-US" b="1" i="0" dirty="0">
                <a:solidFill>
                  <a:srgbClr val="59636E"/>
                </a:solidFill>
                <a:effectLst/>
                <a:latin typeface="-apple-system"/>
              </a:rPr>
              <a:t>39</a:t>
            </a:r>
            <a:r>
              <a:rPr lang="en-US" b="0" i="0" dirty="0">
                <a:solidFill>
                  <a:srgbClr val="59636E"/>
                </a:solidFill>
                <a:effectLst/>
                <a:latin typeface="-apple-system"/>
              </a:rPr>
              <a:t>, btad014</a:t>
            </a:r>
            <a:endParaRPr lang="en-US" dirty="0"/>
          </a:p>
        </p:txBody>
      </p:sp>
    </p:spTree>
    <p:extLst>
      <p:ext uri="{BB962C8B-B14F-4D97-AF65-F5344CB8AC3E}">
        <p14:creationId xmlns:p14="http://schemas.microsoft.com/office/powerpoint/2010/main" val="1470622113"/>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B9117B4-8114-5131-3BC4-6C7F940356CA}"/>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5006548E-BD4D-CEF1-EBA3-D945315EDCDA}"/>
              </a:ext>
            </a:extLst>
          </p:cNvPr>
          <p:cNvSpPr>
            <a:spLocks noGrp="1"/>
          </p:cNvSpPr>
          <p:nvPr>
            <p:ph type="title"/>
          </p:nvPr>
        </p:nvSpPr>
        <p:spPr>
          <a:xfrm>
            <a:off x="838200" y="365124"/>
            <a:ext cx="10515600" cy="892175"/>
          </a:xfrm>
        </p:spPr>
        <p:txBody>
          <a:bodyPr>
            <a:normAutofit/>
          </a:bodyPr>
          <a:lstStyle/>
          <a:p>
            <a:r>
              <a:rPr lang="en-US" sz="3200" dirty="0" err="1"/>
              <a:t>miniprot</a:t>
            </a:r>
            <a:r>
              <a:rPr lang="en-US" sz="3200" dirty="0"/>
              <a:t> algorithm overview (a brief version)</a:t>
            </a:r>
          </a:p>
        </p:txBody>
      </p:sp>
      <p:sp>
        <p:nvSpPr>
          <p:cNvPr id="3" name="Content Placeholder 2">
            <a:extLst>
              <a:ext uri="{FF2B5EF4-FFF2-40B4-BE49-F238E27FC236}">
                <a16:creationId xmlns:a16="http://schemas.microsoft.com/office/drawing/2014/main" id="{4A73ED7F-793D-6447-8E89-462BAAF47A84}"/>
              </a:ext>
            </a:extLst>
          </p:cNvPr>
          <p:cNvSpPr>
            <a:spLocks noGrp="1"/>
          </p:cNvSpPr>
          <p:nvPr>
            <p:ph idx="1"/>
          </p:nvPr>
        </p:nvSpPr>
        <p:spPr>
          <a:xfrm>
            <a:off x="838200" y="1706687"/>
            <a:ext cx="10515600" cy="3592677"/>
          </a:xfrm>
        </p:spPr>
        <p:txBody>
          <a:bodyPr>
            <a:noAutofit/>
          </a:bodyPr>
          <a:lstStyle/>
          <a:p>
            <a:pPr>
              <a:lnSpc>
                <a:spcPct val="120000"/>
              </a:lnSpc>
            </a:pPr>
            <a:r>
              <a:rPr lang="en-US" b="1" i="0" dirty="0">
                <a:solidFill>
                  <a:schemeClr val="accent2">
                    <a:lumMod val="50000"/>
                  </a:schemeClr>
                </a:solidFill>
                <a:effectLst/>
                <a:latin typeface="Calibri" panose="020F0502020204030204" pitchFamily="34" charset="0"/>
                <a:cs typeface="Calibri" panose="020F0502020204030204" pitchFamily="34" charset="0"/>
              </a:rPr>
              <a:t>Indexing</a:t>
            </a:r>
            <a:r>
              <a:rPr lang="en-US" b="0" i="0" dirty="0">
                <a:solidFill>
                  <a:srgbClr val="1F2328"/>
                </a:solidFill>
                <a:effectLst/>
                <a:latin typeface="Calibri" panose="020F0502020204030204" pitchFamily="34" charset="0"/>
                <a:cs typeface="Calibri" panose="020F0502020204030204" pitchFamily="34" charset="0"/>
              </a:rPr>
              <a:t>: translate the reference genome to amino acids in six phases and filter out ORFs shorter than 45bp.</a:t>
            </a:r>
          </a:p>
          <a:p>
            <a:pPr>
              <a:lnSpc>
                <a:spcPct val="120000"/>
              </a:lnSpc>
            </a:pPr>
            <a:r>
              <a:rPr lang="en-US" b="1" dirty="0">
                <a:solidFill>
                  <a:schemeClr val="accent2">
                    <a:lumMod val="50000"/>
                  </a:schemeClr>
                </a:solidFill>
                <a:latin typeface="Calibri" panose="020F0502020204030204" pitchFamily="34" charset="0"/>
                <a:cs typeface="Calibri" panose="020F0502020204030204" pitchFamily="34" charset="0"/>
              </a:rPr>
              <a:t>Seeding and chaining</a:t>
            </a:r>
            <a:r>
              <a:rPr lang="en-US" dirty="0">
                <a:solidFill>
                  <a:srgbClr val="1F2328"/>
                </a:solidFill>
                <a:latin typeface="Calibri" panose="020F0502020204030204" pitchFamily="34" charset="0"/>
                <a:cs typeface="Calibri" panose="020F0502020204030204" pitchFamily="34" charset="0"/>
              </a:rPr>
              <a:t>: search query </a:t>
            </a:r>
            <a:r>
              <a:rPr lang="en-US" b="0" i="0" dirty="0">
                <a:solidFill>
                  <a:srgbClr val="1F2328"/>
                </a:solidFill>
                <a:effectLst/>
                <a:latin typeface="Calibri" panose="020F0502020204030204" pitchFamily="34" charset="0"/>
                <a:cs typeface="Calibri" panose="020F0502020204030204" pitchFamily="34" charset="0"/>
              </a:rPr>
              <a:t>protein sequences in the index data for seed matches and apply chaining.</a:t>
            </a:r>
            <a:endParaRPr lang="en-US" dirty="0">
              <a:solidFill>
                <a:srgbClr val="1F2328"/>
              </a:solidFill>
              <a:latin typeface="Calibri" panose="020F0502020204030204" pitchFamily="34" charset="0"/>
              <a:cs typeface="Calibri" panose="020F0502020204030204" pitchFamily="34" charset="0"/>
            </a:endParaRPr>
          </a:p>
          <a:p>
            <a:pPr>
              <a:lnSpc>
                <a:spcPct val="120000"/>
              </a:lnSpc>
            </a:pPr>
            <a:r>
              <a:rPr lang="en-US" b="1" i="0" dirty="0">
                <a:solidFill>
                  <a:schemeClr val="accent2">
                    <a:lumMod val="50000"/>
                  </a:schemeClr>
                </a:solidFill>
                <a:effectLst/>
                <a:latin typeface="Calibri" panose="020F0502020204030204" pitchFamily="34" charset="0"/>
                <a:cs typeface="Calibri" panose="020F0502020204030204" pitchFamily="34" charset="0"/>
              </a:rPr>
              <a:t>Dynamic alignment</a:t>
            </a:r>
            <a:r>
              <a:rPr lang="en-US" b="0" i="0" dirty="0">
                <a:solidFill>
                  <a:srgbClr val="1F2328"/>
                </a:solidFill>
                <a:effectLst/>
                <a:latin typeface="Calibri" panose="020F0502020204030204" pitchFamily="34" charset="0"/>
                <a:cs typeface="Calibri" panose="020F0502020204030204" pitchFamily="34" charset="0"/>
              </a:rPr>
              <a:t>: choose top chains and perform striped dynamic programming to obtain the final alignment.</a:t>
            </a:r>
          </a:p>
          <a:p>
            <a:pPr marL="0" indent="0">
              <a:buNone/>
            </a:pPr>
            <a:endParaRPr lang="en-US"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1828756697"/>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73449D4-E55F-DA3F-0AF2-A97639639700}"/>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3DF976C9-1B69-28D6-7D40-9155C8ADED9A}"/>
              </a:ext>
            </a:extLst>
          </p:cNvPr>
          <p:cNvSpPr>
            <a:spLocks noGrp="1"/>
          </p:cNvSpPr>
          <p:nvPr>
            <p:ph type="title"/>
          </p:nvPr>
        </p:nvSpPr>
        <p:spPr>
          <a:xfrm>
            <a:off x="667744" y="450899"/>
            <a:ext cx="10515600" cy="825008"/>
          </a:xfrm>
        </p:spPr>
        <p:txBody>
          <a:bodyPr>
            <a:normAutofit/>
          </a:bodyPr>
          <a:lstStyle/>
          <a:p>
            <a:r>
              <a:rPr lang="en-US" sz="3200" dirty="0">
                <a:latin typeface="Calibri" panose="020F0502020204030204" pitchFamily="34" charset="0"/>
                <a:cs typeface="Calibri" panose="020F0502020204030204" pitchFamily="34" charset="0"/>
              </a:rPr>
              <a:t>Basic </a:t>
            </a:r>
            <a:r>
              <a:rPr lang="en-US" sz="3200" dirty="0" err="1">
                <a:latin typeface="Calibri" panose="020F0502020204030204" pitchFamily="34" charset="0"/>
                <a:cs typeface="Calibri" panose="020F0502020204030204" pitchFamily="34" charset="0"/>
              </a:rPr>
              <a:t>miniprot</a:t>
            </a:r>
            <a:r>
              <a:rPr lang="en-US" sz="3200" dirty="0">
                <a:latin typeface="Calibri" panose="020F0502020204030204" pitchFamily="34" charset="0"/>
                <a:cs typeface="Calibri" panose="020F0502020204030204" pitchFamily="34" charset="0"/>
              </a:rPr>
              <a:t> commands</a:t>
            </a:r>
          </a:p>
        </p:txBody>
      </p:sp>
      <p:sp>
        <p:nvSpPr>
          <p:cNvPr id="3" name="Content Placeholder 2">
            <a:extLst>
              <a:ext uri="{FF2B5EF4-FFF2-40B4-BE49-F238E27FC236}">
                <a16:creationId xmlns:a16="http://schemas.microsoft.com/office/drawing/2014/main" id="{FB08775A-B581-8541-FA72-E8119513818F}"/>
              </a:ext>
            </a:extLst>
          </p:cNvPr>
          <p:cNvSpPr>
            <a:spLocks noGrp="1"/>
          </p:cNvSpPr>
          <p:nvPr>
            <p:ph idx="1"/>
          </p:nvPr>
        </p:nvSpPr>
        <p:spPr>
          <a:xfrm>
            <a:off x="1332614" y="2294432"/>
            <a:ext cx="9236149" cy="1325526"/>
          </a:xfrm>
        </p:spPr>
        <p:txBody>
          <a:bodyPr>
            <a:normAutofit lnSpcReduction="10000"/>
          </a:bodyPr>
          <a:lstStyle/>
          <a:p>
            <a:pPr marL="0" indent="0" algn="l">
              <a:buNone/>
            </a:pPr>
            <a:r>
              <a:rPr lang="en-US" sz="2400" b="0" i="0" dirty="0" err="1">
                <a:solidFill>
                  <a:srgbClr val="404040"/>
                </a:solidFill>
                <a:effectLst/>
                <a:latin typeface="Calibri" panose="020F0502020204030204" pitchFamily="34" charset="0"/>
                <a:cs typeface="Calibri" panose="020F0502020204030204" pitchFamily="34" charset="0"/>
              </a:rPr>
              <a:t>ref.fna</a:t>
            </a:r>
            <a:r>
              <a:rPr lang="en-US" sz="2400" b="0" i="0" dirty="0">
                <a:solidFill>
                  <a:srgbClr val="404040"/>
                </a:solidFill>
                <a:effectLst/>
                <a:latin typeface="Calibri" panose="020F0502020204030204" pitchFamily="34" charset="0"/>
                <a:cs typeface="Calibri" panose="020F0502020204030204" pitchFamily="34" charset="0"/>
              </a:rPr>
              <a:t>:         FASTA reference genome</a:t>
            </a:r>
          </a:p>
          <a:p>
            <a:pPr marL="0" indent="0" algn="l">
              <a:buNone/>
            </a:pPr>
            <a:r>
              <a:rPr lang="en-US" sz="2400" dirty="0" err="1">
                <a:solidFill>
                  <a:srgbClr val="404040"/>
                </a:solidFill>
                <a:latin typeface="Calibri" panose="020F0502020204030204" pitchFamily="34" charset="0"/>
                <a:cs typeface="Calibri" panose="020F0502020204030204" pitchFamily="34" charset="0"/>
              </a:rPr>
              <a:t>protein.faa</a:t>
            </a:r>
            <a:r>
              <a:rPr lang="en-US" sz="2400" dirty="0">
                <a:solidFill>
                  <a:srgbClr val="404040"/>
                </a:solidFill>
                <a:latin typeface="Calibri" panose="020F0502020204030204" pitchFamily="34" charset="0"/>
                <a:cs typeface="Calibri" panose="020F0502020204030204" pitchFamily="34" charset="0"/>
              </a:rPr>
              <a:t>: FASTA protein sequence</a:t>
            </a:r>
          </a:p>
          <a:p>
            <a:pPr marL="0" indent="0" algn="l">
              <a:buNone/>
            </a:pPr>
            <a:r>
              <a:rPr lang="en-US" sz="2400" b="0" i="0" dirty="0" err="1">
                <a:solidFill>
                  <a:srgbClr val="404040"/>
                </a:solidFill>
                <a:effectLst/>
                <a:latin typeface="Calibri" panose="020F0502020204030204" pitchFamily="34" charset="0"/>
                <a:cs typeface="Calibri" panose="020F0502020204030204" pitchFamily="34" charset="0"/>
              </a:rPr>
              <a:t>output.p</a:t>
            </a:r>
            <a:r>
              <a:rPr lang="en-US" sz="2400" dirty="0" err="1">
                <a:solidFill>
                  <a:srgbClr val="404040"/>
                </a:solidFill>
                <a:latin typeface="Calibri" panose="020F0502020204030204" pitchFamily="34" charset="0"/>
                <a:cs typeface="Calibri" panose="020F0502020204030204" pitchFamily="34" charset="0"/>
              </a:rPr>
              <a:t>af</a:t>
            </a:r>
            <a:r>
              <a:rPr lang="en-US" sz="2400" dirty="0">
                <a:solidFill>
                  <a:srgbClr val="404040"/>
                </a:solidFill>
                <a:latin typeface="Calibri" panose="020F0502020204030204" pitchFamily="34" charset="0"/>
                <a:cs typeface="Calibri" panose="020F0502020204030204" pitchFamily="34" charset="0"/>
              </a:rPr>
              <a:t>: PAF alignment output</a:t>
            </a:r>
          </a:p>
        </p:txBody>
      </p:sp>
      <p:sp>
        <p:nvSpPr>
          <p:cNvPr id="4" name="TextBox 3">
            <a:extLst>
              <a:ext uri="{FF2B5EF4-FFF2-40B4-BE49-F238E27FC236}">
                <a16:creationId xmlns:a16="http://schemas.microsoft.com/office/drawing/2014/main" id="{95C54E75-5793-8C19-D3E0-E4ADFC8B369D}"/>
              </a:ext>
            </a:extLst>
          </p:cNvPr>
          <p:cNvSpPr txBox="1"/>
          <p:nvPr/>
        </p:nvSpPr>
        <p:spPr>
          <a:xfrm>
            <a:off x="667744" y="1649389"/>
            <a:ext cx="7927170" cy="461665"/>
          </a:xfrm>
          <a:prstGeom prst="rect">
            <a:avLst/>
          </a:prstGeom>
          <a:noFill/>
        </p:spPr>
        <p:txBody>
          <a:bodyPr wrap="none" rtlCol="0">
            <a:spAutoFit/>
          </a:bodyPr>
          <a:lstStyle/>
          <a:p>
            <a:r>
              <a:rPr lang="en-US" sz="2400" dirty="0" err="1">
                <a:latin typeface="Courier New" panose="02070309020205020404" pitchFamily="49" charset="0"/>
                <a:cs typeface="Courier New" panose="02070309020205020404" pitchFamily="49" charset="0"/>
              </a:rPr>
              <a:t>miniprot</a:t>
            </a:r>
            <a:r>
              <a:rPr lang="en-US" sz="2400" dirty="0">
                <a:latin typeface="Courier New" panose="02070309020205020404" pitchFamily="49" charset="0"/>
                <a:cs typeface="Courier New" panose="02070309020205020404" pitchFamily="49" charset="0"/>
              </a:rPr>
              <a:t> </a:t>
            </a:r>
            <a:r>
              <a:rPr lang="en-US" sz="2400" dirty="0" err="1">
                <a:latin typeface="Courier New" panose="02070309020205020404" pitchFamily="49" charset="0"/>
                <a:cs typeface="Courier New" panose="02070309020205020404" pitchFamily="49" charset="0"/>
              </a:rPr>
              <a:t>ref.fna</a:t>
            </a:r>
            <a:r>
              <a:rPr lang="en-US" sz="2400" dirty="0">
                <a:latin typeface="Courier New" panose="02070309020205020404" pitchFamily="49" charset="0"/>
                <a:cs typeface="Courier New" panose="02070309020205020404" pitchFamily="49" charset="0"/>
              </a:rPr>
              <a:t> </a:t>
            </a:r>
            <a:r>
              <a:rPr lang="en-US" sz="2400" dirty="0" err="1">
                <a:latin typeface="Courier New" panose="02070309020205020404" pitchFamily="49" charset="0"/>
                <a:cs typeface="Courier New" panose="02070309020205020404" pitchFamily="49" charset="0"/>
              </a:rPr>
              <a:t>protein.faa</a:t>
            </a:r>
            <a:r>
              <a:rPr lang="en-US" sz="2400" dirty="0">
                <a:latin typeface="Courier New" panose="02070309020205020404" pitchFamily="49" charset="0"/>
                <a:cs typeface="Courier New" panose="02070309020205020404" pitchFamily="49" charset="0"/>
              </a:rPr>
              <a:t> &gt; </a:t>
            </a:r>
            <a:r>
              <a:rPr lang="en-US" sz="2400" dirty="0" err="1">
                <a:latin typeface="Courier New" panose="02070309020205020404" pitchFamily="49" charset="0"/>
                <a:cs typeface="Courier New" panose="02070309020205020404" pitchFamily="49" charset="0"/>
              </a:rPr>
              <a:t>output.paf</a:t>
            </a:r>
            <a:endParaRPr lang="en-US" sz="2400" dirty="0">
              <a:latin typeface="Courier New" panose="02070309020205020404" pitchFamily="49" charset="0"/>
              <a:cs typeface="Courier New" panose="02070309020205020404" pitchFamily="49" charset="0"/>
            </a:endParaRPr>
          </a:p>
        </p:txBody>
      </p:sp>
      <p:sp>
        <p:nvSpPr>
          <p:cNvPr id="8" name="TextBox 7">
            <a:extLst>
              <a:ext uri="{FF2B5EF4-FFF2-40B4-BE49-F238E27FC236}">
                <a16:creationId xmlns:a16="http://schemas.microsoft.com/office/drawing/2014/main" id="{342A8212-7E23-6E64-0827-E108A3E1874F}"/>
              </a:ext>
            </a:extLst>
          </p:cNvPr>
          <p:cNvSpPr txBox="1"/>
          <p:nvPr/>
        </p:nvSpPr>
        <p:spPr>
          <a:xfrm>
            <a:off x="667744" y="3891519"/>
            <a:ext cx="8111516" cy="830997"/>
          </a:xfrm>
          <a:prstGeom prst="rect">
            <a:avLst/>
          </a:prstGeom>
          <a:noFill/>
        </p:spPr>
        <p:txBody>
          <a:bodyPr wrap="none" rtlCol="0">
            <a:spAutoFit/>
          </a:bodyPr>
          <a:lstStyle/>
          <a:p>
            <a:r>
              <a:rPr lang="en-US" sz="2400" dirty="0" err="1">
                <a:latin typeface="Courier New" panose="02070309020205020404" pitchFamily="49" charset="0"/>
                <a:cs typeface="Courier New" panose="02070309020205020404" pitchFamily="49" charset="0"/>
              </a:rPr>
              <a:t>miniprot</a:t>
            </a:r>
            <a:r>
              <a:rPr lang="en-US" sz="2400" dirty="0">
                <a:latin typeface="Courier New" panose="02070309020205020404" pitchFamily="49" charset="0"/>
                <a:cs typeface="Courier New" panose="02070309020205020404" pitchFamily="49" charset="0"/>
              </a:rPr>
              <a:t> -d </a:t>
            </a:r>
            <a:r>
              <a:rPr lang="en-US" sz="2400" dirty="0" err="1">
                <a:latin typeface="Courier New" panose="02070309020205020404" pitchFamily="49" charset="0"/>
                <a:cs typeface="Courier New" panose="02070309020205020404" pitchFamily="49" charset="0"/>
              </a:rPr>
              <a:t>ref.mpi</a:t>
            </a:r>
            <a:r>
              <a:rPr lang="en-US" sz="2400" dirty="0">
                <a:latin typeface="Courier New" panose="02070309020205020404" pitchFamily="49" charset="0"/>
                <a:cs typeface="Courier New" panose="02070309020205020404" pitchFamily="49" charset="0"/>
              </a:rPr>
              <a:t> </a:t>
            </a:r>
            <a:r>
              <a:rPr lang="en-US" sz="2400" dirty="0" err="1">
                <a:latin typeface="Courier New" panose="02070309020205020404" pitchFamily="49" charset="0"/>
                <a:cs typeface="Courier New" panose="02070309020205020404" pitchFamily="49" charset="0"/>
              </a:rPr>
              <a:t>ref.fna</a:t>
            </a:r>
            <a:r>
              <a:rPr lang="en-US" sz="2400" dirty="0">
                <a:latin typeface="Courier New" panose="02070309020205020404" pitchFamily="49" charset="0"/>
                <a:cs typeface="Courier New" panose="02070309020205020404" pitchFamily="49" charset="0"/>
              </a:rPr>
              <a:t>  # index genome</a:t>
            </a:r>
          </a:p>
          <a:p>
            <a:r>
              <a:rPr lang="en-US" sz="2400" dirty="0" err="1">
                <a:latin typeface="Courier New" panose="02070309020205020404" pitchFamily="49" charset="0"/>
                <a:cs typeface="Courier New" panose="02070309020205020404" pitchFamily="49" charset="0"/>
              </a:rPr>
              <a:t>miniprot</a:t>
            </a:r>
            <a:r>
              <a:rPr lang="en-US" sz="2400" dirty="0">
                <a:latin typeface="Courier New" panose="02070309020205020404" pitchFamily="49" charset="0"/>
                <a:cs typeface="Courier New" panose="02070309020205020404" pitchFamily="49" charset="0"/>
              </a:rPr>
              <a:t> </a:t>
            </a:r>
            <a:r>
              <a:rPr lang="en-US" sz="2400" dirty="0" err="1">
                <a:latin typeface="Courier New" panose="02070309020205020404" pitchFamily="49" charset="0"/>
                <a:cs typeface="Courier New" panose="02070309020205020404" pitchFamily="49" charset="0"/>
              </a:rPr>
              <a:t>ref.mpi</a:t>
            </a:r>
            <a:r>
              <a:rPr lang="en-US" sz="2400" dirty="0">
                <a:latin typeface="Courier New" panose="02070309020205020404" pitchFamily="49" charset="0"/>
                <a:cs typeface="Courier New" panose="02070309020205020404" pitchFamily="49" charset="0"/>
              </a:rPr>
              <a:t> </a:t>
            </a:r>
            <a:r>
              <a:rPr lang="en-US" sz="2400" dirty="0" err="1">
                <a:latin typeface="Courier New" panose="02070309020205020404" pitchFamily="49" charset="0"/>
                <a:cs typeface="Courier New" panose="02070309020205020404" pitchFamily="49" charset="0"/>
              </a:rPr>
              <a:t>protein.faa</a:t>
            </a:r>
            <a:r>
              <a:rPr lang="en-US" sz="2400" dirty="0">
                <a:latin typeface="Courier New" panose="02070309020205020404" pitchFamily="49" charset="0"/>
                <a:cs typeface="Courier New" panose="02070309020205020404" pitchFamily="49" charset="0"/>
              </a:rPr>
              <a:t> &gt; </a:t>
            </a:r>
            <a:r>
              <a:rPr lang="en-US" sz="2400" dirty="0" err="1">
                <a:latin typeface="Courier New" panose="02070309020205020404" pitchFamily="49" charset="0"/>
                <a:cs typeface="Courier New" panose="02070309020205020404" pitchFamily="49" charset="0"/>
              </a:rPr>
              <a:t>output.paf</a:t>
            </a:r>
            <a:endParaRPr lang="en-US" sz="2400" dirty="0">
              <a:latin typeface="Courier New" panose="02070309020205020404" pitchFamily="49" charset="0"/>
              <a:cs typeface="Courier New" panose="02070309020205020404" pitchFamily="49" charset="0"/>
            </a:endParaRPr>
          </a:p>
        </p:txBody>
      </p:sp>
    </p:spTree>
    <p:extLst>
      <p:ext uri="{BB962C8B-B14F-4D97-AF65-F5344CB8AC3E}">
        <p14:creationId xmlns:p14="http://schemas.microsoft.com/office/powerpoint/2010/main" val="417936022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1ED0D33-1EE9-AA67-FAF8-31F257EF1BC7}"/>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9596A0A4-6466-53A5-DD32-EA293F9ABAEF}"/>
              </a:ext>
            </a:extLst>
          </p:cNvPr>
          <p:cNvSpPr>
            <a:spLocks noGrp="1"/>
          </p:cNvSpPr>
          <p:nvPr>
            <p:ph type="title"/>
          </p:nvPr>
        </p:nvSpPr>
        <p:spPr>
          <a:xfrm>
            <a:off x="667744" y="450899"/>
            <a:ext cx="10515600" cy="825008"/>
          </a:xfrm>
        </p:spPr>
        <p:txBody>
          <a:bodyPr>
            <a:normAutofit/>
          </a:bodyPr>
          <a:lstStyle/>
          <a:p>
            <a:r>
              <a:rPr lang="en-US" sz="3200" dirty="0" err="1">
                <a:latin typeface="Calibri" panose="020F0502020204030204" pitchFamily="34" charset="0"/>
                <a:cs typeface="Calibri" panose="020F0502020204030204" pitchFamily="34" charset="0"/>
              </a:rPr>
              <a:t>miniprot</a:t>
            </a:r>
            <a:r>
              <a:rPr lang="en-US" sz="3200" dirty="0">
                <a:latin typeface="Calibri" panose="020F0502020204030204" pitchFamily="34" charset="0"/>
                <a:cs typeface="Calibri" panose="020F0502020204030204" pitchFamily="34" charset="0"/>
              </a:rPr>
              <a:t> PAF </a:t>
            </a:r>
            <a:r>
              <a:rPr lang="en-US" sz="3200" dirty="0" err="1">
                <a:latin typeface="Calibri" panose="020F0502020204030204" pitchFamily="34" charset="0"/>
                <a:cs typeface="Calibri" panose="020F0502020204030204" pitchFamily="34" charset="0"/>
              </a:rPr>
              <a:t>outpu</a:t>
            </a:r>
            <a:endParaRPr lang="en-US" sz="3200" dirty="0">
              <a:latin typeface="Calibri" panose="020F0502020204030204" pitchFamily="34" charset="0"/>
              <a:cs typeface="Calibri" panose="020F0502020204030204" pitchFamily="34" charset="0"/>
            </a:endParaRPr>
          </a:p>
        </p:txBody>
      </p:sp>
      <p:sp>
        <p:nvSpPr>
          <p:cNvPr id="3" name="Content Placeholder 2">
            <a:extLst>
              <a:ext uri="{FF2B5EF4-FFF2-40B4-BE49-F238E27FC236}">
                <a16:creationId xmlns:a16="http://schemas.microsoft.com/office/drawing/2014/main" id="{9115A4E7-53D8-BCA0-2339-71C8D9E1E0A1}"/>
              </a:ext>
            </a:extLst>
          </p:cNvPr>
          <p:cNvSpPr>
            <a:spLocks noGrp="1"/>
          </p:cNvSpPr>
          <p:nvPr>
            <p:ph idx="1"/>
          </p:nvPr>
        </p:nvSpPr>
        <p:spPr>
          <a:xfrm>
            <a:off x="667744" y="1433820"/>
            <a:ext cx="11084985" cy="475662"/>
          </a:xfrm>
        </p:spPr>
        <p:txBody>
          <a:bodyPr>
            <a:normAutofit/>
          </a:bodyPr>
          <a:lstStyle/>
          <a:p>
            <a:pPr marL="0" indent="0" algn="l">
              <a:buNone/>
            </a:pPr>
            <a:r>
              <a:rPr lang="en-US" sz="2400" b="0" i="0" dirty="0">
                <a:solidFill>
                  <a:srgbClr val="404040"/>
                </a:solidFill>
                <a:effectLst/>
                <a:latin typeface="Calibri" panose="020F0502020204030204" pitchFamily="34" charset="0"/>
                <a:cs typeface="Calibri" panose="020F0502020204030204" pitchFamily="34" charset="0"/>
              </a:rPr>
              <a:t>PAF is an TAB-delimited alignment output. Each line consisting of at least 12 fields.</a:t>
            </a:r>
            <a:endParaRPr lang="en-US" sz="2400" dirty="0">
              <a:solidFill>
                <a:srgbClr val="404040"/>
              </a:solidFill>
              <a:latin typeface="Calibri" panose="020F0502020204030204" pitchFamily="34" charset="0"/>
              <a:cs typeface="Calibri" panose="020F0502020204030204" pitchFamily="34" charset="0"/>
            </a:endParaRPr>
          </a:p>
        </p:txBody>
      </p:sp>
      <p:pic>
        <p:nvPicPr>
          <p:cNvPr id="6" name="Picture 5" descr="A white paper with black text&#10;&#10;AI-generated content may be incorrect.">
            <a:extLst>
              <a:ext uri="{FF2B5EF4-FFF2-40B4-BE49-F238E27FC236}">
                <a16:creationId xmlns:a16="http://schemas.microsoft.com/office/drawing/2014/main" id="{1839AFC4-3C30-3F78-1F0E-E372D785160B}"/>
              </a:ext>
            </a:extLst>
          </p:cNvPr>
          <p:cNvPicPr>
            <a:picLocks noChangeAspect="1"/>
          </p:cNvPicPr>
          <p:nvPr/>
        </p:nvPicPr>
        <p:blipFill>
          <a:blip r:embed="rId3"/>
          <a:stretch>
            <a:fillRect/>
          </a:stretch>
        </p:blipFill>
        <p:spPr>
          <a:xfrm>
            <a:off x="2942384" y="2067395"/>
            <a:ext cx="5966319" cy="3990360"/>
          </a:xfrm>
          <a:prstGeom prst="rect">
            <a:avLst/>
          </a:prstGeom>
        </p:spPr>
      </p:pic>
      <p:sp>
        <p:nvSpPr>
          <p:cNvPr id="9" name="TextBox 8">
            <a:extLst>
              <a:ext uri="{FF2B5EF4-FFF2-40B4-BE49-F238E27FC236}">
                <a16:creationId xmlns:a16="http://schemas.microsoft.com/office/drawing/2014/main" id="{CB907D60-D7A1-3479-D372-C5E80494538B}"/>
              </a:ext>
            </a:extLst>
          </p:cNvPr>
          <p:cNvSpPr txBox="1"/>
          <p:nvPr/>
        </p:nvSpPr>
        <p:spPr>
          <a:xfrm>
            <a:off x="887506" y="6215668"/>
            <a:ext cx="4522264" cy="369332"/>
          </a:xfrm>
          <a:prstGeom prst="rect">
            <a:avLst/>
          </a:prstGeom>
          <a:noFill/>
        </p:spPr>
        <p:txBody>
          <a:bodyPr wrap="none" rtlCol="0">
            <a:spAutoFit/>
          </a:bodyPr>
          <a:lstStyle/>
          <a:p>
            <a:r>
              <a:rPr lang="en-US" dirty="0"/>
              <a:t>https://lh3.github.io/</a:t>
            </a:r>
            <a:r>
              <a:rPr lang="en-US" dirty="0" err="1"/>
              <a:t>miniprot</a:t>
            </a:r>
            <a:r>
              <a:rPr lang="en-US" dirty="0"/>
              <a:t>/</a:t>
            </a:r>
            <a:r>
              <a:rPr lang="en-US" dirty="0" err="1"/>
              <a:t>miniprot.html</a:t>
            </a:r>
            <a:endParaRPr lang="en-US" dirty="0"/>
          </a:p>
        </p:txBody>
      </p:sp>
    </p:spTree>
    <p:extLst>
      <p:ext uri="{BB962C8B-B14F-4D97-AF65-F5344CB8AC3E}">
        <p14:creationId xmlns:p14="http://schemas.microsoft.com/office/powerpoint/2010/main" val="3019712622"/>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AEEBAD8B-9B3C-6FD0-BF8A-4F46FD023435}"/>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E7A73AD8-DA9E-1E9D-6BF0-A3FD368C84E9}"/>
              </a:ext>
            </a:extLst>
          </p:cNvPr>
          <p:cNvSpPr>
            <a:spLocks noGrp="1"/>
          </p:cNvSpPr>
          <p:nvPr>
            <p:ph type="title"/>
          </p:nvPr>
        </p:nvSpPr>
        <p:spPr>
          <a:xfrm>
            <a:off x="667744" y="450899"/>
            <a:ext cx="10515600" cy="825008"/>
          </a:xfrm>
        </p:spPr>
        <p:txBody>
          <a:bodyPr>
            <a:normAutofit/>
          </a:bodyPr>
          <a:lstStyle/>
          <a:p>
            <a:r>
              <a:rPr lang="en-US" sz="3200" dirty="0">
                <a:latin typeface="Calibri" panose="020F0502020204030204" pitchFamily="34" charset="0"/>
                <a:cs typeface="Calibri" panose="020F0502020204030204" pitchFamily="34" charset="0"/>
              </a:rPr>
              <a:t>GFF3 output</a:t>
            </a:r>
          </a:p>
        </p:txBody>
      </p:sp>
      <p:sp>
        <p:nvSpPr>
          <p:cNvPr id="8" name="TextBox 7">
            <a:extLst>
              <a:ext uri="{FF2B5EF4-FFF2-40B4-BE49-F238E27FC236}">
                <a16:creationId xmlns:a16="http://schemas.microsoft.com/office/drawing/2014/main" id="{C0D962E8-F124-1652-D97A-27501C23D8CB}"/>
              </a:ext>
            </a:extLst>
          </p:cNvPr>
          <p:cNvSpPr txBox="1"/>
          <p:nvPr/>
        </p:nvSpPr>
        <p:spPr>
          <a:xfrm>
            <a:off x="667744" y="1498636"/>
            <a:ext cx="8111516" cy="461665"/>
          </a:xfrm>
          <a:prstGeom prst="rect">
            <a:avLst/>
          </a:prstGeom>
          <a:noFill/>
        </p:spPr>
        <p:txBody>
          <a:bodyPr wrap="none" rtlCol="0">
            <a:spAutoFit/>
          </a:bodyPr>
          <a:lstStyle/>
          <a:p>
            <a:r>
              <a:rPr lang="en-US" sz="2400" dirty="0" err="1">
                <a:latin typeface="Courier New" panose="02070309020205020404" pitchFamily="49" charset="0"/>
                <a:cs typeface="Courier New" panose="02070309020205020404" pitchFamily="49" charset="0"/>
              </a:rPr>
              <a:t>miniprot</a:t>
            </a:r>
            <a:r>
              <a:rPr lang="en-US" sz="2400" dirty="0">
                <a:latin typeface="Courier New" panose="02070309020205020404" pitchFamily="49" charset="0"/>
                <a:cs typeface="Courier New" panose="02070309020205020404" pitchFamily="49" charset="0"/>
              </a:rPr>
              <a:t> </a:t>
            </a:r>
            <a:r>
              <a:rPr lang="en-US" sz="2400" b="1" dirty="0">
                <a:solidFill>
                  <a:schemeClr val="accent2">
                    <a:lumMod val="50000"/>
                  </a:schemeClr>
                </a:solidFill>
                <a:latin typeface="Courier New" panose="02070309020205020404" pitchFamily="49" charset="0"/>
                <a:cs typeface="Courier New" panose="02070309020205020404" pitchFamily="49" charset="0"/>
              </a:rPr>
              <a:t>--</a:t>
            </a:r>
            <a:r>
              <a:rPr lang="en-US" sz="2400" b="1" dirty="0" err="1">
                <a:solidFill>
                  <a:schemeClr val="accent2">
                    <a:lumMod val="50000"/>
                  </a:schemeClr>
                </a:solidFill>
                <a:latin typeface="Courier New" panose="02070309020205020404" pitchFamily="49" charset="0"/>
                <a:cs typeface="Courier New" panose="02070309020205020404" pitchFamily="49" charset="0"/>
              </a:rPr>
              <a:t>gff</a:t>
            </a:r>
            <a:r>
              <a:rPr lang="en-US" sz="2400" b="1" dirty="0">
                <a:solidFill>
                  <a:schemeClr val="accent2">
                    <a:lumMod val="50000"/>
                  </a:schemeClr>
                </a:solidFill>
                <a:latin typeface="Courier New" panose="02070309020205020404" pitchFamily="49" charset="0"/>
                <a:cs typeface="Courier New" panose="02070309020205020404" pitchFamily="49" charset="0"/>
              </a:rPr>
              <a:t> </a:t>
            </a:r>
            <a:r>
              <a:rPr lang="en-US" sz="2400" dirty="0">
                <a:latin typeface="Courier New" panose="02070309020205020404" pitchFamily="49" charset="0"/>
                <a:cs typeface="Courier New" panose="02070309020205020404" pitchFamily="49" charset="0"/>
              </a:rPr>
              <a:t>-d </a:t>
            </a:r>
            <a:r>
              <a:rPr lang="en-US" sz="2400" dirty="0" err="1">
                <a:latin typeface="Courier New" panose="02070309020205020404" pitchFamily="49" charset="0"/>
                <a:cs typeface="Courier New" panose="02070309020205020404" pitchFamily="49" charset="0"/>
              </a:rPr>
              <a:t>ref.mpi</a:t>
            </a:r>
            <a:r>
              <a:rPr lang="en-US" sz="2400" dirty="0">
                <a:latin typeface="Courier New" panose="02070309020205020404" pitchFamily="49" charset="0"/>
                <a:cs typeface="Courier New" panose="02070309020205020404" pitchFamily="49" charset="0"/>
              </a:rPr>
              <a:t> </a:t>
            </a:r>
            <a:r>
              <a:rPr lang="en-US" sz="2400" dirty="0" err="1">
                <a:latin typeface="Courier New" panose="02070309020205020404" pitchFamily="49" charset="0"/>
                <a:cs typeface="Courier New" panose="02070309020205020404" pitchFamily="49" charset="0"/>
              </a:rPr>
              <a:t>ref.fna</a:t>
            </a:r>
            <a:r>
              <a:rPr lang="en-US" sz="2400" dirty="0">
                <a:latin typeface="Courier New" panose="02070309020205020404" pitchFamily="49" charset="0"/>
                <a:cs typeface="Courier New" panose="02070309020205020404" pitchFamily="49" charset="0"/>
              </a:rPr>
              <a:t> &gt; </a:t>
            </a:r>
            <a:r>
              <a:rPr lang="en-US" sz="2400" b="1" dirty="0" err="1">
                <a:solidFill>
                  <a:schemeClr val="accent2">
                    <a:lumMod val="50000"/>
                  </a:schemeClr>
                </a:solidFill>
                <a:latin typeface="Courier New" panose="02070309020205020404" pitchFamily="49" charset="0"/>
                <a:cs typeface="Courier New" panose="02070309020205020404" pitchFamily="49" charset="0"/>
              </a:rPr>
              <a:t>out.gff</a:t>
            </a:r>
            <a:endParaRPr lang="en-US" sz="2400" b="1" dirty="0">
              <a:solidFill>
                <a:schemeClr val="accent2">
                  <a:lumMod val="50000"/>
                </a:schemeClr>
              </a:solidFill>
              <a:latin typeface="Courier New" panose="02070309020205020404" pitchFamily="49" charset="0"/>
              <a:cs typeface="Courier New" panose="02070309020205020404" pitchFamily="49" charset="0"/>
            </a:endParaRPr>
          </a:p>
        </p:txBody>
      </p:sp>
      <p:sp>
        <p:nvSpPr>
          <p:cNvPr id="5" name="TextBox 4">
            <a:extLst>
              <a:ext uri="{FF2B5EF4-FFF2-40B4-BE49-F238E27FC236}">
                <a16:creationId xmlns:a16="http://schemas.microsoft.com/office/drawing/2014/main" id="{560D1722-4103-118B-29BF-E12E4B014CDC}"/>
              </a:ext>
            </a:extLst>
          </p:cNvPr>
          <p:cNvSpPr txBox="1"/>
          <p:nvPr/>
        </p:nvSpPr>
        <p:spPr>
          <a:xfrm>
            <a:off x="508255" y="2567957"/>
            <a:ext cx="10675089" cy="1200329"/>
          </a:xfrm>
          <a:prstGeom prst="rect">
            <a:avLst/>
          </a:prstGeom>
          <a:noFill/>
        </p:spPr>
        <p:txBody>
          <a:bodyPr wrap="square" rtlCol="0">
            <a:spAutoFit/>
          </a:bodyPr>
          <a:lstStyle/>
          <a:p>
            <a:pPr>
              <a:buNone/>
            </a:pPr>
            <a:r>
              <a:rPr lang="en-US" sz="2400" dirty="0">
                <a:solidFill>
                  <a:schemeClr val="tx1">
                    <a:lumMod val="95000"/>
                    <a:lumOff val="5000"/>
                  </a:schemeClr>
                </a:solidFill>
                <a:effectLst/>
                <a:latin typeface="Courier New" panose="02070309020205020404" pitchFamily="49" charset="0"/>
                <a:cs typeface="Courier New" panose="02070309020205020404" pitchFamily="49" charset="0"/>
              </a:rPr>
              <a:t>##</a:t>
            </a:r>
            <a:r>
              <a:rPr lang="en-US" sz="2400" dirty="0" err="1">
                <a:solidFill>
                  <a:schemeClr val="tx1">
                    <a:lumMod val="95000"/>
                    <a:lumOff val="5000"/>
                  </a:schemeClr>
                </a:solidFill>
                <a:effectLst/>
                <a:latin typeface="Courier New" panose="02070309020205020404" pitchFamily="49" charset="0"/>
                <a:cs typeface="Courier New" panose="02070309020205020404" pitchFamily="49" charset="0"/>
              </a:rPr>
              <a:t>gff</a:t>
            </a:r>
            <a:r>
              <a:rPr lang="en-US" sz="2400" dirty="0">
                <a:solidFill>
                  <a:schemeClr val="tx1">
                    <a:lumMod val="95000"/>
                    <a:lumOff val="5000"/>
                  </a:schemeClr>
                </a:solidFill>
                <a:effectLst/>
                <a:latin typeface="Courier New" panose="02070309020205020404" pitchFamily="49" charset="0"/>
                <a:cs typeface="Courier New" panose="02070309020205020404" pitchFamily="49" charset="0"/>
              </a:rPr>
              <a:t>-version 3</a:t>
            </a:r>
          </a:p>
          <a:p>
            <a:pPr>
              <a:buNone/>
            </a:pPr>
            <a:r>
              <a:rPr lang="en-US" sz="2400" dirty="0">
                <a:solidFill>
                  <a:schemeClr val="tx1">
                    <a:lumMod val="95000"/>
                    <a:lumOff val="5000"/>
                  </a:schemeClr>
                </a:solidFill>
                <a:effectLst/>
                <a:latin typeface="Courier New" panose="02070309020205020404" pitchFamily="49" charset="0"/>
                <a:cs typeface="Courier New" panose="02070309020205020404" pitchFamily="49" charset="0"/>
              </a:rPr>
              <a:t>chr1 </a:t>
            </a:r>
            <a:r>
              <a:rPr lang="en-US" sz="2400" dirty="0" err="1">
                <a:solidFill>
                  <a:schemeClr val="tx1">
                    <a:lumMod val="95000"/>
                    <a:lumOff val="5000"/>
                  </a:schemeClr>
                </a:solidFill>
                <a:effectLst/>
                <a:latin typeface="Courier New" panose="02070309020205020404" pitchFamily="49" charset="0"/>
                <a:cs typeface="Courier New" panose="02070309020205020404" pitchFamily="49" charset="0"/>
              </a:rPr>
              <a:t>miniprot</a:t>
            </a:r>
            <a:r>
              <a:rPr lang="en-US" sz="2400" dirty="0">
                <a:solidFill>
                  <a:schemeClr val="tx1">
                    <a:lumMod val="95000"/>
                    <a:lumOff val="5000"/>
                  </a:schemeClr>
                </a:solidFill>
                <a:effectLst/>
                <a:latin typeface="Courier New" panose="02070309020205020404" pitchFamily="49" charset="0"/>
                <a:cs typeface="Courier New" panose="02070309020205020404" pitchFamily="49" charset="0"/>
              </a:rPr>
              <a:t> mRNA 349646 350083 810 - . ID=xxx</a:t>
            </a:r>
          </a:p>
          <a:p>
            <a:pPr>
              <a:buNone/>
            </a:pPr>
            <a:r>
              <a:rPr lang="en-US" sz="2400" dirty="0">
                <a:solidFill>
                  <a:schemeClr val="tx1">
                    <a:lumMod val="95000"/>
                    <a:lumOff val="5000"/>
                  </a:schemeClr>
                </a:solidFill>
                <a:effectLst/>
                <a:latin typeface="Courier New" panose="02070309020205020404" pitchFamily="49" charset="0"/>
                <a:cs typeface="Courier New" panose="02070309020205020404" pitchFamily="49" charset="0"/>
              </a:rPr>
              <a:t>chr1 </a:t>
            </a:r>
            <a:r>
              <a:rPr lang="en-US" sz="2400" dirty="0" err="1">
                <a:solidFill>
                  <a:schemeClr val="tx1">
                    <a:lumMod val="95000"/>
                    <a:lumOff val="5000"/>
                  </a:schemeClr>
                </a:solidFill>
                <a:effectLst/>
                <a:latin typeface="Courier New" panose="02070309020205020404" pitchFamily="49" charset="0"/>
                <a:cs typeface="Courier New" panose="02070309020205020404" pitchFamily="49" charset="0"/>
              </a:rPr>
              <a:t>miniprot</a:t>
            </a:r>
            <a:r>
              <a:rPr lang="en-US" sz="2400" dirty="0">
                <a:solidFill>
                  <a:schemeClr val="tx1">
                    <a:lumMod val="95000"/>
                    <a:lumOff val="5000"/>
                  </a:schemeClr>
                </a:solidFill>
                <a:effectLst/>
                <a:latin typeface="Courier New" panose="02070309020205020404" pitchFamily="49" charset="0"/>
                <a:cs typeface="Courier New" panose="02070309020205020404" pitchFamily="49" charset="0"/>
              </a:rPr>
              <a:t> CDS 349646 350083 810 - 0 Parent=</a:t>
            </a:r>
            <a:r>
              <a:rPr lang="en-US" sz="2400" dirty="0" err="1">
                <a:solidFill>
                  <a:schemeClr val="tx1">
                    <a:lumMod val="95000"/>
                    <a:lumOff val="5000"/>
                  </a:schemeClr>
                </a:solidFill>
                <a:effectLst/>
                <a:latin typeface="Courier New" panose="02070309020205020404" pitchFamily="49" charset="0"/>
                <a:cs typeface="Courier New" panose="02070309020205020404" pitchFamily="49" charset="0"/>
              </a:rPr>
              <a:t>yyy</a:t>
            </a:r>
            <a:endParaRPr lang="en-US" sz="2400" dirty="0">
              <a:solidFill>
                <a:schemeClr val="tx1">
                  <a:lumMod val="95000"/>
                  <a:lumOff val="5000"/>
                </a:schemeClr>
              </a:solidFill>
              <a:effectLst/>
              <a:latin typeface="Courier New" panose="02070309020205020404" pitchFamily="49" charset="0"/>
              <a:cs typeface="Courier New" panose="02070309020205020404" pitchFamily="49" charset="0"/>
            </a:endParaRPr>
          </a:p>
        </p:txBody>
      </p:sp>
      <p:sp>
        <p:nvSpPr>
          <p:cNvPr id="9" name="TextBox 8">
            <a:extLst>
              <a:ext uri="{FF2B5EF4-FFF2-40B4-BE49-F238E27FC236}">
                <a16:creationId xmlns:a16="http://schemas.microsoft.com/office/drawing/2014/main" id="{57F7475D-BE4E-6934-2A6B-32EA60119794}"/>
              </a:ext>
            </a:extLst>
          </p:cNvPr>
          <p:cNvSpPr txBox="1"/>
          <p:nvPr/>
        </p:nvSpPr>
        <p:spPr>
          <a:xfrm>
            <a:off x="386745" y="4375942"/>
            <a:ext cx="11418510" cy="707886"/>
          </a:xfrm>
          <a:prstGeom prst="rect">
            <a:avLst/>
          </a:prstGeom>
          <a:noFill/>
        </p:spPr>
        <p:txBody>
          <a:bodyPr wrap="none" rtlCol="0">
            <a:spAutoFit/>
          </a:bodyPr>
          <a:lstStyle/>
          <a:p>
            <a:r>
              <a:rPr lang="en-US" sz="2000" dirty="0">
                <a:solidFill>
                  <a:schemeClr val="tx1">
                    <a:lumMod val="95000"/>
                    <a:lumOff val="5000"/>
                  </a:schemeClr>
                </a:solidFill>
                <a:effectLst/>
                <a:latin typeface="Courier New" panose="02070309020205020404" pitchFamily="49" charset="0"/>
                <a:cs typeface="Courier New" panose="02070309020205020404" pitchFamily="49" charset="0"/>
              </a:rPr>
              <a:t>xxx: ID=MP000001;Rank=1;Identity=0.9655;Positive=0.9862;Target=PWL2 1 145</a:t>
            </a:r>
          </a:p>
          <a:p>
            <a:r>
              <a:rPr lang="en-US" sz="2000" dirty="0" err="1">
                <a:solidFill>
                  <a:schemeClr val="tx1">
                    <a:lumMod val="95000"/>
                    <a:lumOff val="5000"/>
                  </a:schemeClr>
                </a:solidFill>
                <a:latin typeface="Courier New" panose="02070309020205020404" pitchFamily="49" charset="0"/>
                <a:cs typeface="Courier New" panose="02070309020205020404" pitchFamily="49" charset="0"/>
              </a:rPr>
              <a:t>yyy</a:t>
            </a:r>
            <a:r>
              <a:rPr lang="en-US" sz="2000" dirty="0">
                <a:solidFill>
                  <a:schemeClr val="tx1">
                    <a:lumMod val="95000"/>
                    <a:lumOff val="5000"/>
                  </a:schemeClr>
                </a:solidFill>
                <a:latin typeface="Courier New" panose="02070309020205020404" pitchFamily="49" charset="0"/>
                <a:cs typeface="Courier New" panose="02070309020205020404" pitchFamily="49" charset="0"/>
              </a:rPr>
              <a:t>: </a:t>
            </a:r>
            <a:r>
              <a:rPr lang="en-US" sz="2000" dirty="0">
                <a:solidFill>
                  <a:schemeClr val="tx1">
                    <a:lumMod val="95000"/>
                    <a:lumOff val="5000"/>
                  </a:schemeClr>
                </a:solidFill>
                <a:effectLst/>
                <a:latin typeface="Courier New" panose="02070309020205020404" pitchFamily="49" charset="0"/>
                <a:cs typeface="Courier New" panose="02070309020205020404" pitchFamily="49" charset="0"/>
              </a:rPr>
              <a:t>MP000001;Rank=1;Identity=0.9655;Target=PWL2 1 145</a:t>
            </a:r>
          </a:p>
        </p:txBody>
      </p:sp>
    </p:spTree>
    <p:extLst>
      <p:ext uri="{BB962C8B-B14F-4D97-AF65-F5344CB8AC3E}">
        <p14:creationId xmlns:p14="http://schemas.microsoft.com/office/powerpoint/2010/main" val="581091043"/>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8FB2DF4-1661-AEDC-4831-3DBA86B18524}"/>
            </a:ext>
          </a:extLst>
        </p:cNvPr>
        <p:cNvGrpSpPr/>
        <p:nvPr/>
      </p:nvGrpSpPr>
      <p:grpSpPr>
        <a:xfrm>
          <a:off x="0" y="0"/>
          <a:ext cx="0" cy="0"/>
          <a:chOff x="0" y="0"/>
          <a:chExt cx="0" cy="0"/>
        </a:xfrm>
      </p:grpSpPr>
      <p:sp>
        <p:nvSpPr>
          <p:cNvPr id="2" name="Title 1">
            <a:extLst>
              <a:ext uri="{FF2B5EF4-FFF2-40B4-BE49-F238E27FC236}">
                <a16:creationId xmlns:a16="http://schemas.microsoft.com/office/drawing/2014/main" id="{4CDDC410-7F2A-A8A9-A902-421207CE42A1}"/>
              </a:ext>
            </a:extLst>
          </p:cNvPr>
          <p:cNvSpPr>
            <a:spLocks noGrp="1"/>
          </p:cNvSpPr>
          <p:nvPr>
            <p:ph type="title"/>
          </p:nvPr>
        </p:nvSpPr>
        <p:spPr>
          <a:xfrm>
            <a:off x="667744" y="450899"/>
            <a:ext cx="10515600" cy="825008"/>
          </a:xfrm>
        </p:spPr>
        <p:txBody>
          <a:bodyPr>
            <a:normAutofit/>
          </a:bodyPr>
          <a:lstStyle/>
          <a:p>
            <a:r>
              <a:rPr lang="en-US" sz="3200" dirty="0">
                <a:latin typeface="Calibri" panose="020F0502020204030204" pitchFamily="34" charset="0"/>
                <a:cs typeface="Calibri" panose="020F0502020204030204" pitchFamily="34" charset="0"/>
              </a:rPr>
              <a:t>GFF3 attribute output</a:t>
            </a:r>
          </a:p>
        </p:txBody>
      </p:sp>
      <p:sp>
        <p:nvSpPr>
          <p:cNvPr id="9" name="TextBox 8">
            <a:extLst>
              <a:ext uri="{FF2B5EF4-FFF2-40B4-BE49-F238E27FC236}">
                <a16:creationId xmlns:a16="http://schemas.microsoft.com/office/drawing/2014/main" id="{BC7AB6F7-D166-3D43-D292-1DB9AFF83C4B}"/>
              </a:ext>
            </a:extLst>
          </p:cNvPr>
          <p:cNvSpPr txBox="1"/>
          <p:nvPr/>
        </p:nvSpPr>
        <p:spPr>
          <a:xfrm>
            <a:off x="534275" y="1498271"/>
            <a:ext cx="10649069" cy="400110"/>
          </a:xfrm>
          <a:prstGeom prst="rect">
            <a:avLst/>
          </a:prstGeom>
          <a:noFill/>
        </p:spPr>
        <p:txBody>
          <a:bodyPr wrap="none" rtlCol="0">
            <a:spAutoFit/>
          </a:bodyPr>
          <a:lstStyle/>
          <a:p>
            <a:r>
              <a:rPr lang="en-US" sz="2000" dirty="0">
                <a:solidFill>
                  <a:schemeClr val="tx1">
                    <a:lumMod val="95000"/>
                    <a:lumOff val="5000"/>
                  </a:schemeClr>
                </a:solidFill>
                <a:effectLst/>
                <a:latin typeface="Courier New" panose="02070309020205020404" pitchFamily="49" charset="0"/>
                <a:cs typeface="Courier New" panose="02070309020205020404" pitchFamily="49" charset="0"/>
              </a:rPr>
              <a:t>ID=MP000001;Rank=1;Identity=0.9655;Positive=0.9862;Target=PWL2 1 145</a:t>
            </a:r>
          </a:p>
        </p:txBody>
      </p:sp>
      <p:pic>
        <p:nvPicPr>
          <p:cNvPr id="4" name="Picture 3" descr="A screenshot of a computer&#10;&#10;AI-generated content may be incorrect.">
            <a:extLst>
              <a:ext uri="{FF2B5EF4-FFF2-40B4-BE49-F238E27FC236}">
                <a16:creationId xmlns:a16="http://schemas.microsoft.com/office/drawing/2014/main" id="{249B2398-DD7A-40AA-31CC-15A6222EFF69}"/>
              </a:ext>
            </a:extLst>
          </p:cNvPr>
          <p:cNvPicPr>
            <a:picLocks noChangeAspect="1"/>
          </p:cNvPicPr>
          <p:nvPr/>
        </p:nvPicPr>
        <p:blipFill>
          <a:blip r:embed="rId3"/>
          <a:stretch>
            <a:fillRect/>
          </a:stretch>
        </p:blipFill>
        <p:spPr>
          <a:xfrm>
            <a:off x="2310653" y="2120745"/>
            <a:ext cx="7277100" cy="4328789"/>
          </a:xfrm>
          <a:prstGeom prst="rect">
            <a:avLst/>
          </a:prstGeom>
        </p:spPr>
      </p:pic>
    </p:spTree>
    <p:extLst>
      <p:ext uri="{BB962C8B-B14F-4D97-AF65-F5344CB8AC3E}">
        <p14:creationId xmlns:p14="http://schemas.microsoft.com/office/powerpoint/2010/main" val="1019235969"/>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11299</TotalTime>
  <Words>2381</Words>
  <Application>Microsoft Macintosh PowerPoint</Application>
  <PresentationFormat>Widescreen</PresentationFormat>
  <Paragraphs>258</Paragraphs>
  <Slides>36</Slides>
  <Notes>14</Notes>
  <HiddenSlides>3</HiddenSlides>
  <MMClips>2</MMClips>
  <ScaleCrop>false</ScaleCrop>
  <HeadingPairs>
    <vt:vector size="6" baseType="variant">
      <vt:variant>
        <vt:lpstr>Fonts Used</vt:lpstr>
      </vt:variant>
      <vt:variant>
        <vt:i4>12</vt:i4>
      </vt:variant>
      <vt:variant>
        <vt:lpstr>Theme</vt:lpstr>
      </vt:variant>
      <vt:variant>
        <vt:i4>1</vt:i4>
      </vt:variant>
      <vt:variant>
        <vt:lpstr>Slide Titles</vt:lpstr>
      </vt:variant>
      <vt:variant>
        <vt:i4>36</vt:i4>
      </vt:variant>
    </vt:vector>
  </HeadingPairs>
  <TitlesOfParts>
    <vt:vector size="49" baseType="lpstr">
      <vt:lpstr>-apple-system</vt:lpstr>
      <vt:lpstr>Alfred Serif Regular</vt:lpstr>
      <vt:lpstr>Google Sans Text</vt:lpstr>
      <vt:lpstr>Harding</vt:lpstr>
      <vt:lpstr>var(--secondary-font-italic)</vt:lpstr>
      <vt:lpstr>var(--secondary-font-semi-bold)</vt:lpstr>
      <vt:lpstr>Aptos</vt:lpstr>
      <vt:lpstr>Aptos Display</vt:lpstr>
      <vt:lpstr>Arial</vt:lpstr>
      <vt:lpstr>Calibri</vt:lpstr>
      <vt:lpstr>Calibri Light</vt:lpstr>
      <vt:lpstr>Courier New</vt:lpstr>
      <vt:lpstr>Office Theme</vt:lpstr>
      <vt:lpstr>Protein alignment to a genome and protein structure prediction</vt:lpstr>
      <vt:lpstr>Outline</vt:lpstr>
      <vt:lpstr>Protein to genome alignment for homologous genes - Amino acid sequences to DNA sequences</vt:lpstr>
      <vt:lpstr>miniprot – protein-to-genome aligner</vt:lpstr>
      <vt:lpstr>miniprot algorithm overview (a brief version)</vt:lpstr>
      <vt:lpstr>Basic miniprot commands</vt:lpstr>
      <vt:lpstr>miniprot PAF outpu</vt:lpstr>
      <vt:lpstr>GFF3 output</vt:lpstr>
      <vt:lpstr>GFF3 attribute output</vt:lpstr>
      <vt:lpstr>Known issues</vt:lpstr>
      <vt:lpstr>Protmap - To identify best-matched proteins to genomic DNA sequences using miniprot </vt:lpstr>
      <vt:lpstr>Protmap algorithm</vt:lpstr>
      <vt:lpstr>protmap BED output</vt:lpstr>
      <vt:lpstr>protmap – output transcript and protein sequences in BED</vt:lpstr>
      <vt:lpstr>Outline</vt:lpstr>
      <vt:lpstr>Protein folding</vt:lpstr>
      <vt:lpstr>AlphaFold 2</vt:lpstr>
      <vt:lpstr>AlphaFold 2</vt:lpstr>
      <vt:lpstr>AlphaFold2 pipeline</vt:lpstr>
      <vt:lpstr>Indication of protein structural from historical evolution data </vt:lpstr>
      <vt:lpstr>Estimates of prediction accuracy: pLDDT and pTM</vt:lpstr>
      <vt:lpstr>AlphaFold 3</vt:lpstr>
      <vt:lpstr>Protein structure prediction through AlphaFold server</vt:lpstr>
      <vt:lpstr>AlphaFold 3 visual outputs</vt:lpstr>
      <vt:lpstr>Standard outputs of a structure prediction</vt:lpstr>
      <vt:lpstr>Accurate structure prediction of biomolecular interactions with AlphaFold 3</vt:lpstr>
      <vt:lpstr>protein-RNA interaction</vt:lpstr>
      <vt:lpstr>the interaction between protein and DNA</vt:lpstr>
      <vt:lpstr>Outputs from AlphaFold 3</vt:lpstr>
      <vt:lpstr>Measures of the accuracy of the prediction (from AF3)</vt:lpstr>
      <vt:lpstr>chimeraX</vt:lpstr>
      <vt:lpstr>Command lines in chimeraX</vt:lpstr>
      <vt:lpstr>Several points</vt:lpstr>
      <vt:lpstr>Evoformer – neural network architecture</vt:lpstr>
      <vt:lpstr>protein interaction</vt:lpstr>
      <vt:lpstr>Miniprot algorithm overview</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Sanzhen Liu</dc:creator>
  <cp:lastModifiedBy>Sanzhen Liu</cp:lastModifiedBy>
  <cp:revision>28</cp:revision>
  <dcterms:created xsi:type="dcterms:W3CDTF">2025-01-05T22:56:53Z</dcterms:created>
  <dcterms:modified xsi:type="dcterms:W3CDTF">2025-04-08T14:30:56Z</dcterms:modified>
</cp:coreProperties>
</file>

<file path=docProps/thumbnail.jpeg>
</file>